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34"/>
  </p:notesMasterIdLst>
  <p:handoutMasterIdLst>
    <p:handoutMasterId r:id="rId35"/>
  </p:handoutMasterIdLst>
  <p:sldIdLst>
    <p:sldId id="334" r:id="rId5"/>
    <p:sldId id="257" r:id="rId6"/>
    <p:sldId id="2147482834" r:id="rId7"/>
    <p:sldId id="337" r:id="rId8"/>
    <p:sldId id="324" r:id="rId9"/>
    <p:sldId id="2147481322" r:id="rId10"/>
    <p:sldId id="2147482815" r:id="rId11"/>
    <p:sldId id="2147470917" r:id="rId12"/>
    <p:sldId id="342" r:id="rId13"/>
    <p:sldId id="2147482816" r:id="rId14"/>
    <p:sldId id="2147482814" r:id="rId15"/>
    <p:sldId id="2147482801" r:id="rId16"/>
    <p:sldId id="336" r:id="rId17"/>
    <p:sldId id="2147482818" r:id="rId18"/>
    <p:sldId id="2147482820" r:id="rId19"/>
    <p:sldId id="2147482821" r:id="rId20"/>
    <p:sldId id="2147482833" r:id="rId21"/>
    <p:sldId id="2147482819" r:id="rId22"/>
    <p:sldId id="350" r:id="rId23"/>
    <p:sldId id="2147482822" r:id="rId24"/>
    <p:sldId id="2147482826" r:id="rId25"/>
    <p:sldId id="2147482827" r:id="rId26"/>
    <p:sldId id="2147482828" r:id="rId27"/>
    <p:sldId id="2147482829" r:id="rId28"/>
    <p:sldId id="2147482830" r:id="rId29"/>
    <p:sldId id="2147482831" r:id="rId30"/>
    <p:sldId id="2147482832" r:id="rId31"/>
    <p:sldId id="351" r:id="rId32"/>
    <p:sldId id="34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84967" autoAdjust="0"/>
  </p:normalViewPr>
  <p:slideViewPr>
    <p:cSldViewPr snapToGrid="0">
      <p:cViewPr varScale="1">
        <p:scale>
          <a:sx n="102" d="100"/>
          <a:sy n="102" d="100"/>
        </p:scale>
        <p:origin x="390" y="318"/>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11/15/2024</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.NET Aspire is a collection of flexible tools, opinionated templates, and curated packages for modern developers. Aspire simplifies managing projects, resources, containers, microservices, and more – at development time while you write code. </a:t>
            </a:r>
          </a:p>
          <a:p>
            <a:pPr marL="0" marR="0">
              <a:spcBef>
                <a:spcPts val="0"/>
              </a:spcBef>
              <a:spcAft>
                <a:spcPts val="0"/>
              </a:spcAft>
            </a:pPr>
            <a:endParaRPr lang="en-US"/>
          </a:p>
          <a:p>
            <a:pPr marL="0" marR="0">
              <a:spcBef>
                <a:spcPts val="0"/>
              </a:spcBef>
              <a:spcAft>
                <a:spcPts val="0"/>
              </a:spcAft>
            </a:pPr>
            <a:r>
              <a:rPr lang="en-US"/>
              <a:t>Plus, Aspire gives you real-time insights into your app while you’re actively developing it – no more pushing to staging environments or production to see how your changes play with the rest of your stack.</a:t>
            </a:r>
          </a:p>
          <a:p>
            <a:pPr marL="0" marR="0">
              <a:spcBef>
                <a:spcPts val="0"/>
              </a:spcBef>
              <a:spcAft>
                <a:spcPts val="0"/>
              </a:spcAft>
            </a:pPr>
            <a:endParaRPr lang="en-US"/>
          </a:p>
          <a:p>
            <a:pPr marL="0" marR="0">
              <a:spcBef>
                <a:spcPts val="0"/>
              </a:spcBef>
              <a:spcAft>
                <a:spcPts val="0"/>
              </a:spcAft>
            </a:pPr>
            <a:r>
              <a:rPr lang="en-US"/>
              <a:t>We’ve worked with a bunch of popular cloud library and service authors to create integrations that simplify setting up and managing all of the various resources you need to build production apps at scale, and to help you build secure-by-default apps in a world where cyberattacks just don’t stop.</a:t>
            </a:r>
          </a:p>
          <a:p>
            <a:pPr marL="0" marR="0">
              <a:spcBef>
                <a:spcPts val="0"/>
              </a:spcBef>
              <a:spcAft>
                <a:spcPts val="0"/>
              </a:spcAft>
            </a:pPr>
            <a:endParaRPr lang="en-US"/>
          </a:p>
          <a:p>
            <a:pPr marL="0" marR="0">
              <a:spcBef>
                <a:spcPts val="0"/>
              </a:spcBef>
              <a:spcAft>
                <a:spcPts val="0"/>
              </a:spcAft>
            </a:pPr>
            <a:r>
              <a:rPr lang="en-US"/>
              <a:t>We’ve also worked with teams in Azure and AWS to simplify basic deployments to get your apps up and running, and your fixes shipped to your customers, faster than ever. </a:t>
            </a:r>
          </a:p>
          <a:p>
            <a:pPr marL="0" marR="0">
              <a:spcBef>
                <a:spcPts val="0"/>
              </a:spcBef>
              <a:spcAft>
                <a:spcPts val="0"/>
              </a:spcAft>
            </a:pPr>
            <a:endParaRPr lang="en-US"/>
          </a:p>
          <a:p>
            <a:pPr marL="0" marR="0">
              <a:spcBef>
                <a:spcPts val="0"/>
              </a:spcBef>
              <a:spcAft>
                <a:spcPts val="0"/>
              </a:spcAft>
            </a:pPr>
            <a:r>
              <a:rPr lang="en-US"/>
              <a:t>I’ve had the privilege of working on Aspire the past few months with a ton of amazing engineers and architects, including Damian – what’s up d00d</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1545-3DF8-E61A-F470-CD5DD48E0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905D4-4D58-AEDB-0DBB-B21AA097A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02166-7A22-396D-E173-982FDF33E892}"/>
              </a:ext>
            </a:extLst>
          </p:cNvPr>
          <p:cNvSpPr>
            <a:spLocks noGrp="1"/>
          </p:cNvSpPr>
          <p:nvPr>
            <p:ph type="body" idx="1"/>
          </p:nvPr>
        </p:nvSpPr>
        <p:spPr/>
        <p:txBody>
          <a:bodyPr/>
          <a:lstStyle/>
          <a:p>
            <a:r>
              <a:rPr lang="en-US"/>
              <a:t>.NET Aspire 9.0 will GA Nov 12 and is compatible with both .NET 8 and .NET 9 applications. We can’t wait for you to explore every part of .NET Aspire in your developer process and we hope you join us to go deeper on what’s new in .NET Aspire with David Fowler tomorrow.</a:t>
            </a:r>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489DE0D9-EF29-ACDC-FBF4-95F65CFECEF7}"/>
              </a:ext>
            </a:extLst>
          </p:cNvPr>
          <p:cNvSpPr>
            <a:spLocks noGrp="1"/>
          </p:cNvSpPr>
          <p:nvPr>
            <p:ph type="sldNum" sz="quarter" idx="5"/>
          </p:nvPr>
        </p:nvSpPr>
        <p:spPr/>
        <p:txBody>
          <a:bodyPr/>
          <a:lstStyle/>
          <a:p>
            <a:fld id="{7F8305DC-CC3D-479A-8171-D767E3089694}" type="slidenum">
              <a:rPr lang="en-US" smtClean="0"/>
              <a:t>12</a:t>
            </a:fld>
            <a:endParaRPr lang="en-US"/>
          </a:p>
        </p:txBody>
      </p:sp>
    </p:spTree>
    <p:extLst>
      <p:ext uri="{BB962C8B-B14F-4D97-AF65-F5344CB8AC3E}">
        <p14:creationId xmlns:p14="http://schemas.microsoft.com/office/powerpoint/2010/main" val="48041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531547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43AAF-6FA8-D9F1-E923-EDBEF41AD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C1BC43-8CDE-62FE-70CE-14107068E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D9D88-C7AC-F9EC-CB55-35F6E391CE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32EBAB-0603-E693-4A74-5641E7DB2DE6}"/>
              </a:ext>
            </a:extLst>
          </p:cNvPr>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1537485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34A59-87EE-0AFC-9748-18F9FFB49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502A8-B4AC-E1DF-1C4D-A93DB055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60FE8-0EA5-69DA-AE07-1C904E83FB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948DE5-4142-9460-580D-11CD9120261C}"/>
              </a:ext>
            </a:extLst>
          </p:cNvPr>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260407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F0EBC-13E2-3EE5-F435-1ECC262B4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EAA2E-3163-F33B-7474-77BA2CEEE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753C9-8C70-8249-0EDF-CBCB76C74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A4A2FB-0B27-D909-B78E-E059E26FB1C2}"/>
              </a:ext>
            </a:extLst>
          </p:cNvPr>
          <p:cNvSpPr>
            <a:spLocks noGrp="1"/>
          </p:cNvSpPr>
          <p:nvPr>
            <p:ph type="sldNum" sz="quarter" idx="5"/>
          </p:nvPr>
        </p:nvSpPr>
        <p:spPr/>
        <p:txBody>
          <a:bodyPr/>
          <a:lstStyle/>
          <a:p>
            <a:fld id="{D5939589-3E79-4C82-AA4A-FE78234FAA59}" type="slidenum">
              <a:rPr lang="en-US" smtClean="0"/>
              <a:t>20</a:t>
            </a:fld>
            <a:endParaRPr lang="en-US" dirty="0"/>
          </a:p>
        </p:txBody>
      </p:sp>
    </p:spTree>
    <p:extLst>
      <p:ext uri="{BB962C8B-B14F-4D97-AF65-F5344CB8AC3E}">
        <p14:creationId xmlns:p14="http://schemas.microsoft.com/office/powerpoint/2010/main" val="2258513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DA0D-2824-335A-BD63-BEB79028E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1CD7C-B667-8894-C2CB-D94FFD1FF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C87E64-A1CE-F8C1-E8F5-59F1C716A0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A36CA5-785D-E095-6A74-80467068073B}"/>
              </a:ext>
            </a:extLst>
          </p:cNvPr>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2316226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723F-FACD-52FC-BA0D-F78D2C12F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BF0FB-A73E-D884-2E7E-325526D56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48E74-77AB-7408-1309-B83732AAF9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5BCD50-2706-C502-14E3-73F853BD6F21}"/>
              </a:ext>
            </a:extLst>
          </p:cNvPr>
          <p:cNvSpPr>
            <a:spLocks noGrp="1"/>
          </p:cNvSpPr>
          <p:nvPr>
            <p:ph type="sldNum" sz="quarter" idx="5"/>
          </p:nvPr>
        </p:nvSpPr>
        <p:spPr/>
        <p:txBody>
          <a:bodyPr/>
          <a:lstStyle/>
          <a:p>
            <a:fld id="{D5939589-3E79-4C82-AA4A-FE78234FAA59}" type="slidenum">
              <a:rPr lang="en-US" smtClean="0"/>
              <a:t>25</a:t>
            </a:fld>
            <a:endParaRPr lang="en-US" dirty="0"/>
          </a:p>
        </p:txBody>
      </p:sp>
    </p:spTree>
    <p:extLst>
      <p:ext uri="{BB962C8B-B14F-4D97-AF65-F5344CB8AC3E}">
        <p14:creationId xmlns:p14="http://schemas.microsoft.com/office/powerpoint/2010/main" val="293408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0DC62-C619-F37B-B51A-7E108681C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DA92F-ED66-CB9B-34B4-39197AACA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C02B5-8FE3-2677-C021-1198ADC6B9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D3A7DC-DC2F-A905-0A82-9E86112F793C}"/>
              </a:ext>
            </a:extLst>
          </p:cNvPr>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2991253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29</a:t>
            </a:fld>
            <a:endParaRPr lang="en-US" dirty="0"/>
          </a:p>
        </p:txBody>
      </p:sp>
    </p:spTree>
    <p:extLst>
      <p:ext uri="{BB962C8B-B14F-4D97-AF65-F5344CB8AC3E}">
        <p14:creationId xmlns:p14="http://schemas.microsoft.com/office/powerpoint/2010/main" val="3613364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83348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215970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1C894-0AAF-F517-5215-335DBD832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A56CB-7BED-BEBC-EE1F-27994D81D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90F92-27D5-480A-7C36-7DBED2A09A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2B8336-DCFE-7D33-8818-5B3D738BEF05}"/>
              </a:ext>
            </a:extLst>
          </p:cNvPr>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354904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89901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59206-3B7B-8744-7DDB-EC6FFBAE5C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1BA02-28F4-F71F-8248-55567651B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1784D-3CFF-D8BF-6F7E-BFDB481F4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DAC76-8216-6BD2-B80E-5A66EA3C5636}"/>
              </a:ext>
            </a:extLst>
          </p:cNvPr>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8437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2300386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 id="2147483733" r:id="rId16"/>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sv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75.svg"/><Relationship Id="rId1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1.sv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6.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3.svg"/><Relationship Id="rId5" Type="http://schemas.openxmlformats.org/officeDocument/2006/relationships/image" Target="../media/image69.svg"/><Relationship Id="rId15" Type="http://schemas.openxmlformats.org/officeDocument/2006/relationships/image" Target="../media/image77.sv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8.png"/><Relationship Id="rId9" Type="http://schemas.openxmlformats.org/officeDocument/2006/relationships/image" Target="../media/image52.svg"/><Relationship Id="rId14"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52.svg"/><Relationship Id="rId2" Type="http://schemas.openxmlformats.org/officeDocument/2006/relationships/image" Target="../media/image83.png"/><Relationship Id="rId1" Type="http://schemas.openxmlformats.org/officeDocument/2006/relationships/slideLayout" Target="../slideLayouts/slideLayout12.xml"/><Relationship Id="rId6" Type="http://schemas.openxmlformats.org/officeDocument/2006/relationships/image" Target="../media/image87.png"/><Relationship Id="rId11" Type="http://schemas.openxmlformats.org/officeDocument/2006/relationships/image" Target="../media/image51.png"/><Relationship Id="rId5" Type="http://schemas.openxmlformats.org/officeDocument/2006/relationships/image" Target="../media/image86.jpeg"/><Relationship Id="rId10" Type="http://schemas.openxmlformats.org/officeDocument/2006/relationships/image" Target="../media/image91.svg"/><Relationship Id="rId4" Type="http://schemas.openxmlformats.org/officeDocument/2006/relationships/image" Target="../media/image85.jpeg"/><Relationship Id="rId9"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12.xml"/><Relationship Id="rId5" Type="http://schemas.openxmlformats.org/officeDocument/2006/relationships/image" Target="../media/image52.sv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45.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48.png"/><Relationship Id="rId21" Type="http://schemas.openxmlformats.org/officeDocument/2006/relationships/image" Target="../media/image32.png"/><Relationship Id="rId34" Type="http://schemas.microsoft.com/office/2007/relationships/hdphoto" Target="../media/hdphoto2.wdp"/><Relationship Id="rId42" Type="http://schemas.openxmlformats.org/officeDocument/2006/relationships/image" Target="../media/image51.png"/><Relationship Id="rId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41" Type="http://schemas.openxmlformats.org/officeDocument/2006/relationships/image" Target="../media/image50.png"/><Relationship Id="rId1" Type="http://schemas.openxmlformats.org/officeDocument/2006/relationships/slideLayout" Target="../slideLayouts/slideLayout16.xml"/><Relationship Id="rId6" Type="http://schemas.openxmlformats.org/officeDocument/2006/relationships/image" Target="../media/image17.svg"/><Relationship Id="rId11" Type="http://schemas.openxmlformats.org/officeDocument/2006/relationships/image" Target="../media/image22.svg"/><Relationship Id="rId24" Type="http://schemas.openxmlformats.org/officeDocument/2006/relationships/image" Target="../media/image35.png"/><Relationship Id="rId32" Type="http://schemas.microsoft.com/office/2007/relationships/hdphoto" Target="../media/hdphoto1.wdp"/><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5.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2.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4.png"/><Relationship Id="rId43" Type="http://schemas.openxmlformats.org/officeDocument/2006/relationships/image" Target="../media/image52.svg"/><Relationship Id="rId8" Type="http://schemas.openxmlformats.org/officeDocument/2006/relationships/image" Target="../media/image19.svg"/><Relationship Id="rId3" Type="http://schemas.openxmlformats.org/officeDocument/2006/relationships/image" Target="../media/image14.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png"/><Relationship Id="rId33" Type="http://schemas.openxmlformats.org/officeDocument/2006/relationships/image" Target="../media/image43.png"/><Relationship Id="rId38"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a:t>.NET Aspire</a:t>
            </a:r>
          </a:p>
        </p:txBody>
      </p:sp>
      <p:sp>
        <p:nvSpPr>
          <p:cNvPr id="3" name="TextBox 2">
            <a:extLst>
              <a:ext uri="{FF2B5EF4-FFF2-40B4-BE49-F238E27FC236}">
                <a16:creationId xmlns:a16="http://schemas.microsoft.com/office/drawing/2014/main" id="{2C6176E4-FC3D-EAC2-EACB-495D9F29869D}"/>
              </a:ext>
            </a:extLst>
          </p:cNvPr>
          <p:cNvSpPr txBox="1"/>
          <p:nvPr/>
        </p:nvSpPr>
        <p:spPr>
          <a:xfrm>
            <a:off x="1390389" y="3789123"/>
            <a:ext cx="8279704" cy="1323439"/>
          </a:xfrm>
          <a:prstGeom prst="rect">
            <a:avLst/>
          </a:prstGeom>
          <a:noFill/>
        </p:spPr>
        <p:txBody>
          <a:bodyPr wrap="square" rtlCol="0">
            <a:spAutoFit/>
          </a:bodyPr>
          <a:lstStyle/>
          <a:p>
            <a:r>
              <a:rPr lang="en-US" sz="4000" dirty="0">
                <a:solidFill>
                  <a:schemeClr val="bg1"/>
                </a:solidFill>
              </a:rPr>
              <a:t>The new way to be </a:t>
            </a:r>
          </a:p>
          <a:p>
            <a:r>
              <a:rPr lang="en-US" sz="4000" dirty="0">
                <a:solidFill>
                  <a:schemeClr val="bg1"/>
                </a:solidFill>
              </a:rPr>
              <a:t>Cloud Native in .NET</a:t>
            </a:r>
          </a:p>
        </p:txBody>
      </p:sp>
    </p:spTree>
    <p:extLst>
      <p:ext uri="{BB962C8B-B14F-4D97-AF65-F5344CB8AC3E}">
        <p14:creationId xmlns:p14="http://schemas.microsoft.com/office/powerpoint/2010/main" val="2955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1711-B34D-3A39-DCD3-51EF6A194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5E4A82-F34A-6984-980B-05881428081A}"/>
              </a:ext>
            </a:extLst>
          </p:cNvPr>
          <p:cNvSpPr>
            <a:spLocks noGrp="1"/>
          </p:cNvSpPr>
          <p:nvPr>
            <p:ph type="ctrTitle"/>
          </p:nvPr>
        </p:nvSpPr>
        <p:spPr>
          <a:xfrm>
            <a:off x="1280159" y="3386775"/>
            <a:ext cx="8311102" cy="3080335"/>
          </a:xfrm>
        </p:spPr>
        <p:txBody>
          <a:bodyPr/>
          <a:lstStyle/>
          <a:p>
            <a:r>
              <a:rPr lang="en-US" dirty="0"/>
              <a:t>So how can we be</a:t>
            </a:r>
            <a:br>
              <a:rPr lang="en-US" dirty="0"/>
            </a:br>
            <a:r>
              <a:rPr lang="en-US" dirty="0"/>
              <a:t>more productive?</a:t>
            </a:r>
          </a:p>
        </p:txBody>
      </p:sp>
    </p:spTree>
    <p:extLst>
      <p:ext uri="{BB962C8B-B14F-4D97-AF65-F5344CB8AC3E}">
        <p14:creationId xmlns:p14="http://schemas.microsoft.com/office/powerpoint/2010/main" val="192004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F16C27-9FA3-BAB3-8836-6AF97A63F680}"/>
              </a:ext>
            </a:extLst>
          </p:cNvPr>
          <p:cNvSpPr txBox="1"/>
          <p:nvPr/>
        </p:nvSpPr>
        <p:spPr>
          <a:xfrm>
            <a:off x="3004615" y="731801"/>
            <a:ext cx="6182770" cy="228251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endParaRPr kumimoji="0" lang="en-US" sz="9948" b="1" i="0" u="none" strike="noStrike" kern="0" cap="none" spc="-75" normalizeH="0" baseline="0" noProof="0">
              <a:ln>
                <a:noFill/>
              </a:ln>
              <a:solidFill>
                <a:srgbClr val="333333"/>
              </a:solidFill>
              <a:effectLst/>
              <a:uLnTx/>
              <a:uFillTx/>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62F60237-ACA0-A8F0-2FAC-2CDB409BAC1B}"/>
              </a:ext>
            </a:extLst>
          </p:cNvPr>
          <p:cNvSpPr txBox="1"/>
          <p:nvPr/>
        </p:nvSpPr>
        <p:spPr>
          <a:xfrm>
            <a:off x="2121418" y="2233266"/>
            <a:ext cx="7949165" cy="954088"/>
          </a:xfrm>
          <a:prstGeom prst="roundRect">
            <a:avLst>
              <a:gd name="adj" fmla="val 50000"/>
            </a:avLst>
          </a:prstGeom>
          <a:gradFill>
            <a:gsLst>
              <a:gs pos="85000">
                <a:srgbClr val="6C1CB2"/>
              </a:gs>
              <a:gs pos="0">
                <a:srgbClr val="C03BC4"/>
              </a:gs>
            </a:gsLst>
            <a:path path="circle">
              <a:fillToRect l="100000" t="100000"/>
            </a:path>
          </a:gradFill>
          <a:effectLst/>
        </p:spPr>
        <p:txBody>
          <a:bodyPr wrap="square" lIns="0" tIns="0" rIns="0" bIns="0" anchor="ctr" anchorCtr="0">
            <a:noAutofit/>
          </a:bodyPr>
          <a:lstStyle>
            <a:defPPr>
              <a:defRPr lang="en-US"/>
            </a:defPPr>
            <a:lvl1pPr algn="ctr" defTabSz="914367" fontAlgn="base">
              <a:spcBef>
                <a:spcPct val="0"/>
              </a:spcBef>
              <a:spcAft>
                <a:spcPct val="0"/>
              </a:spcAft>
              <a:defRPr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mn-lt"/>
                <a:ea typeface="Open Sans" panose="020B0606030504020204" pitchFamily="34" charset="0"/>
                <a:cs typeface="Open Sans" panose="020B0606030504020204" pitchFamily="34" charset="0"/>
              </a:rPr>
              <a:t>Powerful tools, templates, and packages for building observable, production-ready apps</a:t>
            </a:r>
          </a:p>
        </p:txBody>
      </p:sp>
      <p:pic>
        <p:nvPicPr>
          <p:cNvPr id="12" name="Picture 11">
            <a:extLst>
              <a:ext uri="{FF2B5EF4-FFF2-40B4-BE49-F238E27FC236}">
                <a16:creationId xmlns:a16="http://schemas.microsoft.com/office/drawing/2014/main" id="{68CBBDFB-831D-AAA0-EBEC-A9C69791BC41}"/>
              </a:ext>
            </a:extLst>
          </p:cNvPr>
          <p:cNvPicPr>
            <a:picLocks noChangeAspect="1"/>
          </p:cNvPicPr>
          <p:nvPr/>
        </p:nvPicPr>
        <p:blipFill>
          <a:blip r:embed="rId3"/>
          <a:srcRect r="7928"/>
          <a:stretch/>
        </p:blipFill>
        <p:spPr>
          <a:xfrm>
            <a:off x="3598458" y="960264"/>
            <a:ext cx="4995084" cy="1456880"/>
          </a:xfrm>
          <a:prstGeom prst="rect">
            <a:avLst/>
          </a:prstGeom>
        </p:spPr>
      </p:pic>
      <p:sp>
        <p:nvSpPr>
          <p:cNvPr id="13" name="TextBox 12">
            <a:extLst>
              <a:ext uri="{FF2B5EF4-FFF2-40B4-BE49-F238E27FC236}">
                <a16:creationId xmlns:a16="http://schemas.microsoft.com/office/drawing/2014/main" id="{914A5311-3B03-6198-DDCB-1B8CA9939FC3}"/>
              </a:ext>
            </a:extLst>
          </p:cNvPr>
          <p:cNvSpPr txBox="1"/>
          <p:nvPr/>
        </p:nvSpPr>
        <p:spPr>
          <a:xfrm>
            <a:off x="1173870" y="5603560"/>
            <a:ext cx="1088440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E566CC"/>
                </a:solidFill>
                <a:effectLst/>
                <a:uLnTx/>
                <a:uFillTx/>
                <a:ea typeface="Open Sans Semibold" panose="020B0706030804020204" pitchFamily="34" charset="0"/>
                <a:cs typeface="Open Sans Semibold" panose="020B0706030804020204" pitchFamily="34" charset="0"/>
              </a:rPr>
              <a:t>OpenTelemetry</a:t>
            </a:r>
            <a:r>
              <a:rPr kumimoji="0" lang="en-US" sz="2800" b="0" i="0" u="none" strike="noStrike" kern="1200" cap="none" spc="0" normalizeH="0" baseline="0" noProof="0" dirty="0">
                <a:ln>
                  <a:noFill/>
                </a:ln>
                <a:solidFill>
                  <a:srgbClr val="E566CC"/>
                </a:solidFill>
                <a:effectLst/>
                <a:uLnTx/>
                <a:uFillTx/>
                <a:ea typeface="Open Sans Semibold" panose="020B0706030804020204" pitchFamily="34" charset="0"/>
                <a:cs typeface="Open Sans Semibold" panose="020B0706030804020204" pitchFamily="34" charset="0"/>
              </a:rPr>
              <a:t> built-in, YAML-free, multi-cloud, and extensible</a:t>
            </a:r>
          </a:p>
        </p:txBody>
      </p:sp>
      <p:grpSp>
        <p:nvGrpSpPr>
          <p:cNvPr id="14" name="Group 13">
            <a:extLst>
              <a:ext uri="{FF2B5EF4-FFF2-40B4-BE49-F238E27FC236}">
                <a16:creationId xmlns:a16="http://schemas.microsoft.com/office/drawing/2014/main" id="{2C866D30-E2FD-4A4C-7CC4-9DCE1E6398BA}"/>
              </a:ext>
            </a:extLst>
          </p:cNvPr>
          <p:cNvGrpSpPr/>
          <p:nvPr/>
        </p:nvGrpSpPr>
        <p:grpSpPr>
          <a:xfrm>
            <a:off x="2280913" y="4425492"/>
            <a:ext cx="3736222" cy="605892"/>
            <a:chOff x="2280913" y="4329795"/>
            <a:chExt cx="3736222" cy="605892"/>
          </a:xfrm>
        </p:grpSpPr>
        <p:sp>
          <p:nvSpPr>
            <p:cNvPr id="15" name="TextBox 14">
              <a:extLst>
                <a:ext uri="{FF2B5EF4-FFF2-40B4-BE49-F238E27FC236}">
                  <a16:creationId xmlns:a16="http://schemas.microsoft.com/office/drawing/2014/main" id="{31C5E386-DFFD-6DA6-B1D4-4F6692144E98}"/>
                </a:ext>
              </a:extLst>
            </p:cNvPr>
            <p:cNvSpPr txBox="1"/>
            <p:nvPr/>
          </p:nvSpPr>
          <p:spPr>
            <a:xfrm>
              <a:off x="2280913"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ea typeface="Open Sans Semibold" panose="020B0706030804020204" pitchFamily="34" charset="0"/>
                  <a:cs typeface="Open Sans Semibold" panose="020B0706030804020204" pitchFamily="34" charset="0"/>
                </a:rPr>
                <a:t>Integrations</a:t>
              </a:r>
            </a:p>
          </p:txBody>
        </p:sp>
        <p:sp>
          <p:nvSpPr>
            <p:cNvPr id="16" name="Freeform: Shape 15" descr="Gradient icon of a gear and a trending up arrow">
              <a:extLst>
                <a:ext uri="{FF2B5EF4-FFF2-40B4-BE49-F238E27FC236}">
                  <a16:creationId xmlns:a16="http://schemas.microsoft.com/office/drawing/2014/main" id="{8C3A1B8B-E488-903F-7399-14631AE1CEEE}"/>
                </a:ext>
              </a:extLst>
            </p:cNvPr>
            <p:cNvSpPr>
              <a:spLocks noChangeAspect="1"/>
            </p:cNvSpPr>
            <p:nvPr/>
          </p:nvSpPr>
          <p:spPr>
            <a:xfrm>
              <a:off x="2512216" y="4455413"/>
              <a:ext cx="369208" cy="354657"/>
            </a:xfrm>
            <a:custGeom>
              <a:avLst/>
              <a:gdLst>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0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16868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2793 w 871150"/>
                <a:gd name="connsiteY33" fmla="*/ 1172 h 820497"/>
                <a:gd name="connsiteX34" fmla="*/ 56984 w 871150"/>
                <a:gd name="connsiteY34" fmla="*/ 24211 h 820497"/>
                <a:gd name="connsiteX35" fmla="*/ 1176 w 871150"/>
                <a:gd name="connsiteY35" fmla="*/ 1172 h 820497"/>
                <a:gd name="connsiteX36" fmla="*/ 0 w 871150"/>
                <a:gd name="connsiteY36"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56984 w 871150"/>
                <a:gd name="connsiteY33" fmla="*/ 24211 h 820497"/>
                <a:gd name="connsiteX34" fmla="*/ 1176 w 871150"/>
                <a:gd name="connsiteY34" fmla="*/ 1172 h 820497"/>
                <a:gd name="connsiteX35" fmla="*/ 0 w 871150"/>
                <a:gd name="connsiteY35"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76 w 871150"/>
                <a:gd name="connsiteY33" fmla="*/ 1172 h 820497"/>
                <a:gd name="connsiteX34" fmla="*/ 0 w 871150"/>
                <a:gd name="connsiteY34" fmla="*/ 0 h 820497"/>
                <a:gd name="connsiteX0" fmla="*/ 419523 w 839050"/>
                <a:gd name="connsiteY0" fmla="*/ 285004 h 805982"/>
                <a:gd name="connsiteX1" fmla="*/ 305112 w 839050"/>
                <a:gd name="connsiteY1" fmla="*/ 402995 h 805982"/>
                <a:gd name="connsiteX2" fmla="*/ 419523 w 839050"/>
                <a:gd name="connsiteY2" fmla="*/ 520981 h 805982"/>
                <a:gd name="connsiteX3" fmla="*/ 533942 w 839050"/>
                <a:gd name="connsiteY3" fmla="*/ 402995 h 805982"/>
                <a:gd name="connsiteX4" fmla="*/ 419523 w 839050"/>
                <a:gd name="connsiteY4" fmla="*/ 285004 h 805982"/>
                <a:gd name="connsiteX5" fmla="*/ 266635 w 839050"/>
                <a:gd name="connsiteY5" fmla="*/ 0 h 805982"/>
                <a:gd name="connsiteX6" fmla="*/ 306003 w 839050"/>
                <a:gd name="connsiteY6" fmla="*/ 41277 h 805982"/>
                <a:gd name="connsiteX7" fmla="*/ 534818 w 839050"/>
                <a:gd name="connsiteY7" fmla="*/ 41320 h 805982"/>
                <a:gd name="connsiteX8" fmla="*/ 573735 w 839050"/>
                <a:gd name="connsiteY8" fmla="*/ 535 h 805982"/>
                <a:gd name="connsiteX9" fmla="*/ 690878 w 839050"/>
                <a:gd name="connsiteY9" fmla="*/ 73036 h 805982"/>
                <a:gd name="connsiteX10" fmla="*/ 676190 w 839050"/>
                <a:gd name="connsiteY10" fmla="*/ 122660 h 805982"/>
                <a:gd name="connsiteX11" fmla="*/ 790624 w 839050"/>
                <a:gd name="connsiteY11" fmla="*/ 320136 h 805982"/>
                <a:gd name="connsiteX12" fmla="*/ 833165 w 839050"/>
                <a:gd name="connsiteY12" fmla="*/ 330344 h 805982"/>
                <a:gd name="connsiteX13" fmla="*/ 839050 w 839050"/>
                <a:gd name="connsiteY13" fmla="*/ 402995 h 805982"/>
                <a:gd name="connsiteX14" fmla="*/ 833670 w 839050"/>
                <a:gd name="connsiteY14" fmla="*/ 472504 h 805982"/>
                <a:gd name="connsiteX15" fmla="*/ 787591 w 839050"/>
                <a:gd name="connsiteY15" fmla="*/ 483861 h 805982"/>
                <a:gd name="connsiteX16" fmla="*/ 673844 w 839050"/>
                <a:gd name="connsiteY16" fmla="*/ 680222 h 805982"/>
                <a:gd name="connsiteX17" fmla="*/ 689481 w 839050"/>
                <a:gd name="connsiteY17" fmla="*/ 734173 h 805982"/>
                <a:gd name="connsiteX18" fmla="*/ 572450 w 839050"/>
                <a:gd name="connsiteY18" fmla="*/ 805982 h 805982"/>
                <a:gd name="connsiteX19" fmla="*/ 533089 w 839050"/>
                <a:gd name="connsiteY19" fmla="*/ 764701 h 805982"/>
                <a:gd name="connsiteX20" fmla="*/ 304274 w 839050"/>
                <a:gd name="connsiteY20" fmla="*/ 764662 h 805982"/>
                <a:gd name="connsiteX21" fmla="*/ 265342 w 839050"/>
                <a:gd name="connsiteY21" fmla="*/ 805463 h 805982"/>
                <a:gd name="connsiteX22" fmla="*/ 148199 w 839050"/>
                <a:gd name="connsiteY22" fmla="*/ 732977 h 805982"/>
                <a:gd name="connsiteX23" fmla="*/ 162902 w 839050"/>
                <a:gd name="connsiteY23" fmla="*/ 683319 h 805982"/>
                <a:gd name="connsiteX24" fmla="*/ 48460 w 839050"/>
                <a:gd name="connsiteY24" fmla="*/ 485846 h 805982"/>
                <a:gd name="connsiteX25" fmla="*/ 5889 w 839050"/>
                <a:gd name="connsiteY25" fmla="*/ 475627 h 805982"/>
                <a:gd name="connsiteX26" fmla="*/ 0 w 839050"/>
                <a:gd name="connsiteY26" fmla="*/ 402995 h 805982"/>
                <a:gd name="connsiteX27" fmla="*/ 5383 w 839050"/>
                <a:gd name="connsiteY27" fmla="*/ 333482 h 805982"/>
                <a:gd name="connsiteX28" fmla="*/ 51490 w 839050"/>
                <a:gd name="connsiteY28" fmla="*/ 322117 h 805982"/>
                <a:gd name="connsiteX29" fmla="*/ 165237 w 839050"/>
                <a:gd name="connsiteY29" fmla="*/ 125767 h 805982"/>
                <a:gd name="connsiteX30" fmla="*/ 149603 w 839050"/>
                <a:gd name="connsiteY30" fmla="*/ 71790 h 805982"/>
                <a:gd name="connsiteX31" fmla="*/ 266635 w 839050"/>
                <a:gd name="connsiteY31" fmla="*/ 0 h 8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50" h="805982">
                  <a:moveTo>
                    <a:pt x="419523" y="285004"/>
                  </a:moveTo>
                  <a:cubicBezTo>
                    <a:pt x="356336" y="285004"/>
                    <a:pt x="305112" y="337832"/>
                    <a:pt x="305112" y="402995"/>
                  </a:cubicBezTo>
                  <a:cubicBezTo>
                    <a:pt x="305112" y="468154"/>
                    <a:pt x="356336" y="520981"/>
                    <a:pt x="419523" y="520981"/>
                  </a:cubicBezTo>
                  <a:cubicBezTo>
                    <a:pt x="482718" y="520981"/>
                    <a:pt x="533942" y="468154"/>
                    <a:pt x="533942" y="402995"/>
                  </a:cubicBezTo>
                  <a:cubicBezTo>
                    <a:pt x="533942" y="337832"/>
                    <a:pt x="482718" y="285004"/>
                    <a:pt x="419523" y="285004"/>
                  </a:cubicBezTo>
                  <a:close/>
                  <a:moveTo>
                    <a:pt x="266635" y="0"/>
                  </a:moveTo>
                  <a:lnTo>
                    <a:pt x="306003" y="41277"/>
                  </a:lnTo>
                  <a:cubicBezTo>
                    <a:pt x="368222" y="106529"/>
                    <a:pt x="472584" y="106552"/>
                    <a:pt x="534818" y="41320"/>
                  </a:cubicBezTo>
                  <a:lnTo>
                    <a:pt x="573735" y="535"/>
                  </a:lnTo>
                  <a:cubicBezTo>
                    <a:pt x="616719" y="18058"/>
                    <a:pt x="656222" y="42697"/>
                    <a:pt x="690878" y="73036"/>
                  </a:cubicBezTo>
                  <a:lnTo>
                    <a:pt x="676190" y="122660"/>
                  </a:lnTo>
                  <a:cubicBezTo>
                    <a:pt x="650626" y="208996"/>
                    <a:pt x="702819" y="299062"/>
                    <a:pt x="790624" y="320136"/>
                  </a:cubicBezTo>
                  <a:lnTo>
                    <a:pt x="833165" y="330344"/>
                  </a:lnTo>
                  <a:cubicBezTo>
                    <a:pt x="837040" y="353967"/>
                    <a:pt x="839050" y="378241"/>
                    <a:pt x="839050" y="402995"/>
                  </a:cubicBezTo>
                  <a:cubicBezTo>
                    <a:pt x="839050" y="426653"/>
                    <a:pt x="837213" y="449876"/>
                    <a:pt x="833670" y="472504"/>
                  </a:cubicBezTo>
                  <a:lnTo>
                    <a:pt x="787591" y="483861"/>
                  </a:lnTo>
                  <a:cubicBezTo>
                    <a:pt x="700658" y="505304"/>
                    <a:pt x="649005" y="594459"/>
                    <a:pt x="673844" y="680222"/>
                  </a:cubicBezTo>
                  <a:lnTo>
                    <a:pt x="689481" y="734173"/>
                  </a:lnTo>
                  <a:cubicBezTo>
                    <a:pt x="654806" y="764251"/>
                    <a:pt x="615345" y="788651"/>
                    <a:pt x="572450" y="805982"/>
                  </a:cubicBezTo>
                  <a:lnTo>
                    <a:pt x="533089" y="764701"/>
                  </a:lnTo>
                  <a:cubicBezTo>
                    <a:pt x="470870" y="699453"/>
                    <a:pt x="366509" y="699438"/>
                    <a:pt x="304274" y="764662"/>
                  </a:cubicBezTo>
                  <a:lnTo>
                    <a:pt x="265342" y="805463"/>
                  </a:lnTo>
                  <a:cubicBezTo>
                    <a:pt x="222358" y="787943"/>
                    <a:pt x="182862" y="763308"/>
                    <a:pt x="148199" y="732977"/>
                  </a:cubicBezTo>
                  <a:lnTo>
                    <a:pt x="162902" y="683319"/>
                  </a:lnTo>
                  <a:cubicBezTo>
                    <a:pt x="188466" y="596990"/>
                    <a:pt x="136266" y="506920"/>
                    <a:pt x="48460" y="485846"/>
                  </a:cubicBezTo>
                  <a:lnTo>
                    <a:pt x="5889" y="475627"/>
                  </a:lnTo>
                  <a:cubicBezTo>
                    <a:pt x="2014" y="452015"/>
                    <a:pt x="0" y="427749"/>
                    <a:pt x="0" y="402995"/>
                  </a:cubicBezTo>
                  <a:cubicBezTo>
                    <a:pt x="0" y="379333"/>
                    <a:pt x="1841" y="356113"/>
                    <a:pt x="5383" y="333482"/>
                  </a:cubicBezTo>
                  <a:lnTo>
                    <a:pt x="51490" y="322117"/>
                  </a:lnTo>
                  <a:cubicBezTo>
                    <a:pt x="138435" y="300674"/>
                    <a:pt x="190083" y="211523"/>
                    <a:pt x="165237" y="125767"/>
                  </a:cubicBezTo>
                  <a:lnTo>
                    <a:pt x="149603" y="71790"/>
                  </a:lnTo>
                  <a:cubicBezTo>
                    <a:pt x="184275" y="41712"/>
                    <a:pt x="223740" y="17319"/>
                    <a:pt x="266635" y="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grpSp>
        <p:nvGrpSpPr>
          <p:cNvPr id="17" name="Group 16">
            <a:extLst>
              <a:ext uri="{FF2B5EF4-FFF2-40B4-BE49-F238E27FC236}">
                <a16:creationId xmlns:a16="http://schemas.microsoft.com/office/drawing/2014/main" id="{CDA33E79-8686-B7EF-CA78-007E99CCB84C}"/>
              </a:ext>
            </a:extLst>
          </p:cNvPr>
          <p:cNvGrpSpPr/>
          <p:nvPr/>
        </p:nvGrpSpPr>
        <p:grpSpPr>
          <a:xfrm>
            <a:off x="6174866" y="4425492"/>
            <a:ext cx="3736222" cy="605892"/>
            <a:chOff x="6174866" y="4329795"/>
            <a:chExt cx="3736222" cy="605892"/>
          </a:xfrm>
        </p:grpSpPr>
        <p:sp>
          <p:nvSpPr>
            <p:cNvPr id="18" name="TextBox 17">
              <a:extLst>
                <a:ext uri="{FF2B5EF4-FFF2-40B4-BE49-F238E27FC236}">
                  <a16:creationId xmlns:a16="http://schemas.microsoft.com/office/drawing/2014/main" id="{302BBA97-BAC7-8CEB-D761-EC10797D7EE4}"/>
                </a:ext>
              </a:extLst>
            </p:cNvPr>
            <p:cNvSpPr txBox="1"/>
            <p:nvPr/>
          </p:nvSpPr>
          <p:spPr>
            <a:xfrm>
              <a:off x="6174866"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ea typeface="Open Sans Semibold" panose="020B0706030804020204" pitchFamily="34" charset="0"/>
                  <a:cs typeface="Open Sans Semibold" panose="020B0706030804020204" pitchFamily="34" charset="0"/>
                </a:rPr>
                <a:t>Deployment</a:t>
              </a:r>
            </a:p>
          </p:txBody>
        </p:sp>
        <p:sp>
          <p:nvSpPr>
            <p:cNvPr id="19" name="Graphic 49">
              <a:extLst>
                <a:ext uri="{FF2B5EF4-FFF2-40B4-BE49-F238E27FC236}">
                  <a16:creationId xmlns:a16="http://schemas.microsoft.com/office/drawing/2014/main" id="{46A89383-ACC2-83B0-857C-4B59A4D5EA82}"/>
                </a:ext>
                <a:ext uri="{C183D7F6-B498-43B3-948B-1728B52AA6E4}">
                  <adec:decorative xmlns:adec="http://schemas.microsoft.com/office/drawing/2017/decorative" val="1"/>
                </a:ext>
              </a:extLst>
            </p:cNvPr>
            <p:cNvSpPr/>
            <p:nvPr/>
          </p:nvSpPr>
          <p:spPr>
            <a:xfrm>
              <a:off x="6439247" y="4455413"/>
              <a:ext cx="354657" cy="354657"/>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grpSp>
        <p:nvGrpSpPr>
          <p:cNvPr id="20" name="Group 19">
            <a:extLst>
              <a:ext uri="{FF2B5EF4-FFF2-40B4-BE49-F238E27FC236}">
                <a16:creationId xmlns:a16="http://schemas.microsoft.com/office/drawing/2014/main" id="{4132BECF-5157-386A-1185-7C5AC6FFD2C3}"/>
              </a:ext>
            </a:extLst>
          </p:cNvPr>
          <p:cNvGrpSpPr/>
          <p:nvPr/>
        </p:nvGrpSpPr>
        <p:grpSpPr>
          <a:xfrm>
            <a:off x="6174865" y="3567275"/>
            <a:ext cx="3736223" cy="605892"/>
            <a:chOff x="6174865" y="3514110"/>
            <a:chExt cx="3736223" cy="605892"/>
          </a:xfrm>
        </p:grpSpPr>
        <p:sp>
          <p:nvSpPr>
            <p:cNvPr id="21" name="TextBox 20">
              <a:extLst>
                <a:ext uri="{FF2B5EF4-FFF2-40B4-BE49-F238E27FC236}">
                  <a16:creationId xmlns:a16="http://schemas.microsoft.com/office/drawing/2014/main" id="{790C2E15-C811-FC77-94D8-853DC5EF4894}"/>
                </a:ext>
              </a:extLst>
            </p:cNvPr>
            <p:cNvSpPr txBox="1"/>
            <p:nvPr/>
          </p:nvSpPr>
          <p:spPr>
            <a:xfrm>
              <a:off x="6174865" y="3514110"/>
              <a:ext cx="3736223"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ea typeface="Open Sans Semibold" panose="020B0706030804020204" pitchFamily="34" charset="0"/>
                  <a:cs typeface="Open Sans Semibold" panose="020B0706030804020204" pitchFamily="34" charset="0"/>
                </a:rPr>
                <a:t>Developer Dashboard</a:t>
              </a:r>
            </a:p>
          </p:txBody>
        </p:sp>
        <p:sp>
          <p:nvSpPr>
            <p:cNvPr id="22" name="Graphic 42" descr="Gradient icon of a dashboard">
              <a:extLst>
                <a:ext uri="{FF2B5EF4-FFF2-40B4-BE49-F238E27FC236}">
                  <a16:creationId xmlns:a16="http://schemas.microsoft.com/office/drawing/2014/main" id="{0CFDD3A1-C26B-9FB0-CF0F-F157975D0FCC}"/>
                </a:ext>
              </a:extLst>
            </p:cNvPr>
            <p:cNvSpPr>
              <a:spLocks noChangeAspect="1"/>
            </p:cNvSpPr>
            <p:nvPr/>
          </p:nvSpPr>
          <p:spPr>
            <a:xfrm>
              <a:off x="6452109" y="3661629"/>
              <a:ext cx="327931" cy="310854"/>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grpSp>
        <p:nvGrpSpPr>
          <p:cNvPr id="23" name="Group 22">
            <a:extLst>
              <a:ext uri="{FF2B5EF4-FFF2-40B4-BE49-F238E27FC236}">
                <a16:creationId xmlns:a16="http://schemas.microsoft.com/office/drawing/2014/main" id="{FEF4A5D5-A833-DEB6-F439-6D076B0FDD4A}"/>
              </a:ext>
            </a:extLst>
          </p:cNvPr>
          <p:cNvGrpSpPr/>
          <p:nvPr/>
        </p:nvGrpSpPr>
        <p:grpSpPr>
          <a:xfrm>
            <a:off x="2280913" y="3567275"/>
            <a:ext cx="3736222" cy="605892"/>
            <a:chOff x="2280913" y="3514110"/>
            <a:chExt cx="3736222" cy="605892"/>
          </a:xfrm>
        </p:grpSpPr>
        <p:sp>
          <p:nvSpPr>
            <p:cNvPr id="24" name="TextBox 23">
              <a:extLst>
                <a:ext uri="{FF2B5EF4-FFF2-40B4-BE49-F238E27FC236}">
                  <a16:creationId xmlns:a16="http://schemas.microsoft.com/office/drawing/2014/main" id="{18AA4764-46C2-DF85-E2A6-0AA35E8FEA9F}"/>
                </a:ext>
              </a:extLst>
            </p:cNvPr>
            <p:cNvSpPr txBox="1"/>
            <p:nvPr/>
          </p:nvSpPr>
          <p:spPr>
            <a:xfrm>
              <a:off x="2280913" y="3514110"/>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dirty="0">
                  <a:ln>
                    <a:noFill/>
                  </a:ln>
                  <a:solidFill>
                    <a:srgbClr val="333333"/>
                  </a:solidFill>
                  <a:effectLst/>
                  <a:uLnTx/>
                  <a:uFillTx/>
                  <a:ea typeface="Open Sans Semibold" panose="020B0706030804020204" pitchFamily="34" charset="0"/>
                  <a:cs typeface="Open Sans Semibold" panose="020B0706030804020204" pitchFamily="34" charset="0"/>
                </a:rPr>
                <a:t>Streamlined Inner-Loop</a:t>
              </a:r>
            </a:p>
          </p:txBody>
        </p:sp>
        <p:sp>
          <p:nvSpPr>
            <p:cNvPr id="25" name="Graphic 249">
              <a:extLst>
                <a:ext uri="{FF2B5EF4-FFF2-40B4-BE49-F238E27FC236}">
                  <a16:creationId xmlns:a16="http://schemas.microsoft.com/office/drawing/2014/main" id="{9658C2C9-4456-716D-91ED-F2B583F37EE2}"/>
                </a:ext>
              </a:extLst>
            </p:cNvPr>
            <p:cNvSpPr/>
            <p:nvPr/>
          </p:nvSpPr>
          <p:spPr>
            <a:xfrm>
              <a:off x="2548230" y="3645606"/>
              <a:ext cx="297180" cy="342900"/>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spTree>
    <p:extLst>
      <p:ext uri="{BB962C8B-B14F-4D97-AF65-F5344CB8AC3E}">
        <p14:creationId xmlns:p14="http://schemas.microsoft.com/office/powerpoint/2010/main" val="172833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2"/>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5E-6 0.04606 L 5E-6 3.7037E-6 " pathEditMode="relative" rAng="0" ptsTypes="AA">
                                      <p:cBhvr>
                                        <p:cTn id="14" dur="500" fill="hold"/>
                                        <p:tgtEl>
                                          <p:spTgt spid="10"/>
                                        </p:tgtEl>
                                        <p:attrNameLst>
                                          <p:attrName>ppt_x</p:attrName>
                                          <p:attrName>ppt_y</p:attrName>
                                        </p:attrNameLst>
                                      </p:cBhvr>
                                      <p:rCtr x="0" y="-2315"/>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750"/>
                                  </p:stCondLst>
                                  <p:childTnLst>
                                    <p:animMotion origin="layout" path="M 5E-6 0.04606 L 5E-6 3.7037E-6 " pathEditMode="relative" rAng="0" ptsTypes="AA">
                                      <p:cBhvr>
                                        <p:cTn id="22" dur="500" fill="hold"/>
                                        <p:tgtEl>
                                          <p:spTgt spid="23"/>
                                        </p:tgtEl>
                                        <p:attrNameLst>
                                          <p:attrName>ppt_x</p:attrName>
                                          <p:attrName>ppt_y</p:attrName>
                                        </p:attrNameLst>
                                      </p:cBhvr>
                                      <p:rCtr x="0" y="-2315"/>
                                    </p:animMotion>
                                  </p:childTnLst>
                                </p:cTn>
                              </p:par>
                              <p:par>
                                <p:cTn id="23" presetID="10" presetClass="entr" presetSubtype="0" fill="hold" nodeType="withEffect">
                                  <p:stCondLst>
                                    <p:cond delay="7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42" presetClass="path" presetSubtype="0" decel="100000" fill="hold" nodeType="withEffect">
                                  <p:stCondLst>
                                    <p:cond delay="750"/>
                                  </p:stCondLst>
                                  <p:childTnLst>
                                    <p:animMotion origin="layout" path="M 5E-6 0.04606 L 5E-6 3.7037E-6 " pathEditMode="relative" rAng="0" ptsTypes="AA">
                                      <p:cBhvr>
                                        <p:cTn id="27" dur="500" fill="hold"/>
                                        <p:tgtEl>
                                          <p:spTgt spid="20"/>
                                        </p:tgtEl>
                                        <p:attrNameLst>
                                          <p:attrName>ppt_x</p:attrName>
                                          <p:attrName>ppt_y</p:attrName>
                                        </p:attrNameLst>
                                      </p:cBhvr>
                                      <p:rCtr x="0" y="-2315"/>
                                    </p:animMotion>
                                  </p:childTnLst>
                                </p:cTn>
                              </p:par>
                              <p:par>
                                <p:cTn id="28" presetID="10" presetClass="entr" presetSubtype="0"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42" presetClass="path" presetSubtype="0" decel="100000" fill="hold" nodeType="withEffect">
                                  <p:stCondLst>
                                    <p:cond delay="1000"/>
                                  </p:stCondLst>
                                  <p:childTnLst>
                                    <p:animMotion origin="layout" path="M 5E-6 0.04606 L 5E-6 3.7037E-6 " pathEditMode="relative" rAng="0" ptsTypes="AA">
                                      <p:cBhvr>
                                        <p:cTn id="32" dur="500" fill="hold"/>
                                        <p:tgtEl>
                                          <p:spTgt spid="14"/>
                                        </p:tgtEl>
                                        <p:attrNameLst>
                                          <p:attrName>ppt_x</p:attrName>
                                          <p:attrName>ppt_y</p:attrName>
                                        </p:attrNameLst>
                                      </p:cBhvr>
                                      <p:rCtr x="0" y="-2315"/>
                                    </p:animMotion>
                                  </p:childTnLst>
                                </p:cTn>
                              </p:par>
                              <p:par>
                                <p:cTn id="33" presetID="10" presetClass="entr" presetSubtype="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nodeType="withEffect">
                                  <p:stCondLst>
                                    <p:cond delay="1000"/>
                                  </p:stCondLst>
                                  <p:childTnLst>
                                    <p:animMotion origin="layout" path="M 5E-6 0.04606 L 5E-6 3.7037E-6 " pathEditMode="relative" rAng="0" ptsTypes="AA">
                                      <p:cBhvr>
                                        <p:cTn id="37" dur="500" fill="hold"/>
                                        <p:tgtEl>
                                          <p:spTgt spid="17"/>
                                        </p:tgtEl>
                                        <p:attrNameLst>
                                          <p:attrName>ppt_x</p:attrName>
                                          <p:attrName>ppt_y</p:attrName>
                                        </p:attrNameLst>
                                      </p:cBhvr>
                                      <p:rCtr x="0" y="-2315"/>
                                    </p:animMotion>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BCEB-9B56-6241-B0B1-DAF1BDAA62A9}"/>
            </a:ext>
          </a:extLst>
        </p:cNvPr>
        <p:cNvGrpSpPr/>
        <p:nvPr/>
      </p:nvGrpSpPr>
      <p:grpSpPr>
        <a:xfrm>
          <a:off x="0" y="0"/>
          <a:ext cx="0" cy="0"/>
          <a:chOff x="0" y="0"/>
          <a:chExt cx="0" cy="0"/>
        </a:xfrm>
      </p:grpSpPr>
      <p:sp>
        <p:nvSpPr>
          <p:cNvPr id="13" name="Oval 7">
            <a:extLst>
              <a:ext uri="{FF2B5EF4-FFF2-40B4-BE49-F238E27FC236}">
                <a16:creationId xmlns:a16="http://schemas.microsoft.com/office/drawing/2014/main" id="{C648F739-1051-330F-A8AC-67FA6E3B145A}"/>
              </a:ext>
            </a:extLst>
          </p:cNvPr>
          <p:cNvSpPr/>
          <p:nvPr/>
        </p:nvSpPr>
        <p:spPr>
          <a:xfrm>
            <a:off x="3336697" y="1805940"/>
            <a:ext cx="5518606" cy="1371600"/>
          </a:xfrm>
          <a:prstGeom prst="roundRect">
            <a:avLst>
              <a:gd name="adj" fmla="val 8122"/>
            </a:avLst>
          </a:pr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r>
              <a:rPr lang="en-US" sz="3200" b="1" kern="0">
                <a:ln w="3175">
                  <a:noFill/>
                </a:ln>
                <a:solidFill>
                  <a:srgbClr val="FFFFFF"/>
                </a:solidFill>
                <a:ea typeface="Open Sans" panose="020B0606030504020204" pitchFamily="34" charset="0"/>
                <a:cs typeface="Open Sans" panose="020B0606030504020204" pitchFamily="34" charset="0"/>
              </a:rPr>
              <a:t>.NET Aspire 9.0</a:t>
            </a:r>
          </a:p>
        </p:txBody>
      </p:sp>
      <p:grpSp>
        <p:nvGrpSpPr>
          <p:cNvPr id="16" name="Group 15">
            <a:extLst>
              <a:ext uri="{FF2B5EF4-FFF2-40B4-BE49-F238E27FC236}">
                <a16:creationId xmlns:a16="http://schemas.microsoft.com/office/drawing/2014/main" id="{F1FBFA22-D7C3-76BE-88DA-007E6142AA61}"/>
              </a:ext>
              <a:ext uri="{C183D7F6-B498-43B3-948B-1728B52AA6E4}">
                <adec:decorative xmlns:adec="http://schemas.microsoft.com/office/drawing/2017/decorative" val="1"/>
              </a:ext>
            </a:extLst>
          </p:cNvPr>
          <p:cNvGrpSpPr/>
          <p:nvPr/>
        </p:nvGrpSpPr>
        <p:grpSpPr>
          <a:xfrm>
            <a:off x="472440" y="457200"/>
            <a:ext cx="2573834" cy="2011680"/>
            <a:chOff x="472440" y="457200"/>
            <a:chExt cx="2573834" cy="2011680"/>
          </a:xfrm>
        </p:grpSpPr>
        <p:sp>
          <p:nvSpPr>
            <p:cNvPr id="17" name="Rounded Rectangle 21">
              <a:extLst>
                <a:ext uri="{FF2B5EF4-FFF2-40B4-BE49-F238E27FC236}">
                  <a16:creationId xmlns:a16="http://schemas.microsoft.com/office/drawing/2014/main" id="{A696A958-9B6F-C88C-DCE3-34D40BD4D727}"/>
                </a:ext>
              </a:extLst>
            </p:cNvPr>
            <p:cNvSpPr/>
            <p:nvPr/>
          </p:nvSpPr>
          <p:spPr>
            <a:xfrm>
              <a:off x="472440" y="457200"/>
              <a:ext cx="2573834"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600" kern="0">
                  <a:ln w="3175">
                    <a:noFill/>
                  </a:ln>
                  <a:solidFill>
                    <a:srgbClr val="000000"/>
                  </a:solidFill>
                  <a:ea typeface="Open Sans SemiBold" panose="020B0706030804020204" pitchFamily="34" charset="0"/>
                  <a:cs typeface="Open Sans SemiBold" panose="020B0706030804020204" pitchFamily="34" charset="0"/>
                </a:rPr>
                <a:t>Azure Functions </a:t>
              </a:r>
              <a:br>
                <a:rPr lang="en-US" sz="1600" kern="0">
                  <a:ln w="3175">
                    <a:noFill/>
                  </a:ln>
                  <a:solidFill>
                    <a:srgbClr val="000000"/>
                  </a:solidFill>
                  <a:ea typeface="Open Sans SemiBold" panose="020B0706030804020204" pitchFamily="34" charset="0"/>
                  <a:cs typeface="Open Sans SemiBold" panose="020B0706030804020204" pitchFamily="34" charset="0"/>
                </a:rPr>
              </a:br>
              <a:r>
                <a:rPr lang="en-US" sz="1600" kern="0">
                  <a:ln w="3175">
                    <a:noFill/>
                  </a:ln>
                  <a:solidFill>
                    <a:srgbClr val="000000"/>
                  </a:solidFill>
                  <a:ea typeface="Open Sans SemiBold" panose="020B0706030804020204" pitchFamily="34" charset="0"/>
                  <a:cs typeface="Open Sans SemiBold" panose="020B0706030804020204" pitchFamily="34" charset="0"/>
                </a:rPr>
                <a:t>preview support</a:t>
              </a:r>
            </a:p>
          </p:txBody>
        </p:sp>
        <p:pic>
          <p:nvPicPr>
            <p:cNvPr id="18" name="Graphic 17">
              <a:extLst>
                <a:ext uri="{FF2B5EF4-FFF2-40B4-BE49-F238E27FC236}">
                  <a16:creationId xmlns:a16="http://schemas.microsoft.com/office/drawing/2014/main" id="{BD634FB8-4A84-694F-9A78-2559217FC9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0828" y="640602"/>
              <a:ext cx="1017058" cy="1017058"/>
            </a:xfrm>
            <a:prstGeom prst="rect">
              <a:avLst/>
            </a:prstGeom>
          </p:spPr>
        </p:pic>
      </p:grpSp>
      <p:grpSp>
        <p:nvGrpSpPr>
          <p:cNvPr id="19" name="Group 18">
            <a:extLst>
              <a:ext uri="{FF2B5EF4-FFF2-40B4-BE49-F238E27FC236}">
                <a16:creationId xmlns:a16="http://schemas.microsoft.com/office/drawing/2014/main" id="{86E3A133-C0CD-5991-DD11-51DA6FA85CFC}"/>
              </a:ext>
              <a:ext uri="{C183D7F6-B498-43B3-948B-1728B52AA6E4}">
                <adec:decorative xmlns:adec="http://schemas.microsoft.com/office/drawing/2017/decorative" val="1"/>
              </a:ext>
            </a:extLst>
          </p:cNvPr>
          <p:cNvGrpSpPr/>
          <p:nvPr/>
        </p:nvGrpSpPr>
        <p:grpSpPr>
          <a:xfrm>
            <a:off x="383055" y="2697480"/>
            <a:ext cx="1451008" cy="2011680"/>
            <a:chOff x="383055" y="2697480"/>
            <a:chExt cx="1451008" cy="2011680"/>
          </a:xfrm>
        </p:grpSpPr>
        <p:sp>
          <p:nvSpPr>
            <p:cNvPr id="20" name="Rounded Rectangle 21">
              <a:extLst>
                <a:ext uri="{FF2B5EF4-FFF2-40B4-BE49-F238E27FC236}">
                  <a16:creationId xmlns:a16="http://schemas.microsoft.com/office/drawing/2014/main" id="{BE7A62F5-E9BB-AF22-AB60-DB9B27B0956A}"/>
                </a:ext>
              </a:extLst>
            </p:cNvPr>
            <p:cNvSpPr/>
            <p:nvPr/>
          </p:nvSpPr>
          <p:spPr>
            <a:xfrm>
              <a:off x="472440" y="2697480"/>
              <a:ext cx="1188720"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100" kern="0" dirty="0">
                  <a:ln w="3175">
                    <a:noFill/>
                  </a:ln>
                  <a:solidFill>
                    <a:srgbClr val="000000"/>
                  </a:solidFill>
                  <a:ea typeface="Open Sans SemiBold" panose="020B0706030804020204" pitchFamily="34" charset="0"/>
                  <a:cs typeface="Open Sans SemiBold" panose="020B0706030804020204" pitchFamily="34" charset="0"/>
                </a:rPr>
                <a:t>Improved Azure Container Apps integration </a:t>
              </a:r>
            </a:p>
          </p:txBody>
        </p:sp>
        <p:pic>
          <p:nvPicPr>
            <p:cNvPr id="21" name="Picture 20" descr="A logo of a company&#10;&#10;Description automatically generated">
              <a:extLst>
                <a:ext uri="{FF2B5EF4-FFF2-40B4-BE49-F238E27FC236}">
                  <a16:creationId xmlns:a16="http://schemas.microsoft.com/office/drawing/2014/main" id="{0C29BCF2-BDAD-41BD-431F-02FA21376EBA}"/>
                </a:ext>
              </a:extLst>
            </p:cNvPr>
            <p:cNvPicPr>
              <a:picLocks noChangeAspect="1"/>
            </p:cNvPicPr>
            <p:nvPr/>
          </p:nvPicPr>
          <p:blipFill>
            <a:blip r:embed="rId5"/>
            <a:stretch>
              <a:fillRect/>
            </a:stretch>
          </p:blipFill>
          <p:spPr>
            <a:xfrm>
              <a:off x="383055" y="2914981"/>
              <a:ext cx="1451008" cy="761779"/>
            </a:xfrm>
            <a:prstGeom prst="rect">
              <a:avLst/>
            </a:prstGeom>
          </p:spPr>
        </p:pic>
      </p:grpSp>
      <p:grpSp>
        <p:nvGrpSpPr>
          <p:cNvPr id="22" name="Group 21">
            <a:extLst>
              <a:ext uri="{FF2B5EF4-FFF2-40B4-BE49-F238E27FC236}">
                <a16:creationId xmlns:a16="http://schemas.microsoft.com/office/drawing/2014/main" id="{7AB3AE63-2FA1-2C52-FBE8-CD6C9CDDDFFF}"/>
              </a:ext>
              <a:ext uri="{C183D7F6-B498-43B3-948B-1728B52AA6E4}">
                <adec:decorative xmlns:adec="http://schemas.microsoft.com/office/drawing/2017/decorative" val="1"/>
              </a:ext>
            </a:extLst>
          </p:cNvPr>
          <p:cNvGrpSpPr/>
          <p:nvPr/>
        </p:nvGrpSpPr>
        <p:grpSpPr>
          <a:xfrm>
            <a:off x="10530840" y="2590414"/>
            <a:ext cx="1188720" cy="2118746"/>
            <a:chOff x="10530840" y="2590414"/>
            <a:chExt cx="1188720" cy="2118746"/>
          </a:xfrm>
        </p:grpSpPr>
        <p:sp>
          <p:nvSpPr>
            <p:cNvPr id="23" name="Rounded Rectangle 21">
              <a:extLst>
                <a:ext uri="{FF2B5EF4-FFF2-40B4-BE49-F238E27FC236}">
                  <a16:creationId xmlns:a16="http://schemas.microsoft.com/office/drawing/2014/main" id="{D8439AE3-2079-4214-85BB-B52420BB1381}"/>
                </a:ext>
              </a:extLst>
            </p:cNvPr>
            <p:cNvSpPr/>
            <p:nvPr/>
          </p:nvSpPr>
          <p:spPr>
            <a:xfrm>
              <a:off x="10530840" y="2590414"/>
              <a:ext cx="1188720" cy="2118746"/>
            </a:xfrm>
            <a:prstGeom prst="roundRect">
              <a:avLst>
                <a:gd name="adj" fmla="val 5742"/>
              </a:avLst>
            </a:prstGeom>
            <a:solidFill>
              <a:srgbClr val="F4F3F5"/>
            </a:solidFill>
            <a:effectLst/>
          </p:spPr>
          <p:txBody>
            <a:bodyPr wrap="square" lIns="0" tIns="137160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.NET Aspire Community </a:t>
              </a:r>
              <a:br>
                <a:rPr lang="en-US" sz="1200" kern="0">
                  <a:ln w="3175">
                    <a:noFill/>
                  </a:ln>
                  <a:solidFill>
                    <a:srgbClr val="000000"/>
                  </a:solidFill>
                  <a:ea typeface="Open Sans SemiBold" panose="020B0706030804020204" pitchFamily="34" charset="0"/>
                  <a:cs typeface="Open Sans SemiBold" panose="020B0706030804020204" pitchFamily="34" charset="0"/>
                </a:rPr>
              </a:br>
              <a:r>
                <a:rPr lang="en-US" sz="1200" kern="0">
                  <a:ln w="3175">
                    <a:noFill/>
                  </a:ln>
                  <a:solidFill>
                    <a:srgbClr val="000000"/>
                  </a:solidFill>
                  <a:ea typeface="Open Sans SemiBold" panose="020B0706030804020204" pitchFamily="34" charset="0"/>
                  <a:cs typeface="Open Sans SemiBold" panose="020B0706030804020204" pitchFamily="34" charset="0"/>
                </a:rPr>
                <a:t>Toolkit</a:t>
              </a:r>
            </a:p>
          </p:txBody>
        </p:sp>
        <p:pic>
          <p:nvPicPr>
            <p:cNvPr id="24" name="Picture Placeholder 31">
              <a:extLst>
                <a:ext uri="{FF2B5EF4-FFF2-40B4-BE49-F238E27FC236}">
                  <a16:creationId xmlns:a16="http://schemas.microsoft.com/office/drawing/2014/main" id="{8228AD8F-587B-2781-41E9-03532EA869E3}"/>
                </a:ext>
              </a:extLst>
            </p:cNvPr>
            <p:cNvPicPr>
              <a:picLocks noChangeAspect="1"/>
            </p:cNvPicPr>
            <p:nvPr/>
          </p:nvPicPr>
          <p:blipFill>
            <a:blip r:embed="rId6"/>
            <a:srcRect l="99" r="99"/>
            <a:stretch/>
          </p:blipFill>
          <p:spPr>
            <a:xfrm>
              <a:off x="10725942" y="2777490"/>
              <a:ext cx="798513" cy="800100"/>
            </a:xfrm>
            <a:prstGeom prst="rect">
              <a:avLst/>
            </a:prstGeom>
          </p:spPr>
        </p:pic>
      </p:grpSp>
      <p:grpSp>
        <p:nvGrpSpPr>
          <p:cNvPr id="25" name="Group 24">
            <a:extLst>
              <a:ext uri="{FF2B5EF4-FFF2-40B4-BE49-F238E27FC236}">
                <a16:creationId xmlns:a16="http://schemas.microsoft.com/office/drawing/2014/main" id="{F8F048B3-8FF0-1ACD-F02C-D17ABB176F8B}"/>
              </a:ext>
              <a:ext uri="{C183D7F6-B498-43B3-948B-1728B52AA6E4}">
                <adec:decorative xmlns:adec="http://schemas.microsoft.com/office/drawing/2017/decorative" val="1"/>
              </a:ext>
            </a:extLst>
          </p:cNvPr>
          <p:cNvGrpSpPr/>
          <p:nvPr/>
        </p:nvGrpSpPr>
        <p:grpSpPr>
          <a:xfrm>
            <a:off x="9145726" y="2590414"/>
            <a:ext cx="1188720" cy="2118746"/>
            <a:chOff x="9145726" y="2590414"/>
            <a:chExt cx="1188720" cy="2118746"/>
          </a:xfrm>
        </p:grpSpPr>
        <p:sp>
          <p:nvSpPr>
            <p:cNvPr id="26" name="Rounded Rectangle 21">
              <a:extLst>
                <a:ext uri="{FF2B5EF4-FFF2-40B4-BE49-F238E27FC236}">
                  <a16:creationId xmlns:a16="http://schemas.microsoft.com/office/drawing/2014/main" id="{F983B04B-6403-05D7-C508-2AD9C7D1747F}"/>
                </a:ext>
              </a:extLst>
            </p:cNvPr>
            <p:cNvSpPr/>
            <p:nvPr/>
          </p:nvSpPr>
          <p:spPr>
            <a:xfrm>
              <a:off x="9145726" y="2590414"/>
              <a:ext cx="1188720" cy="2118746"/>
            </a:xfrm>
            <a:prstGeom prst="roundRect">
              <a:avLst>
                <a:gd name="adj" fmla="val 5742"/>
              </a:avLst>
            </a:prstGeom>
            <a:solidFill>
              <a:srgbClr val="F4F3F5"/>
            </a:solidFill>
            <a:effectLst/>
          </p:spPr>
          <p:txBody>
            <a:bodyPr wrap="square" lIns="0" tIns="137160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Visual Studio </a:t>
              </a:r>
              <a:br>
                <a:rPr lang="en-US" sz="1200" kern="0">
                  <a:ln w="3175">
                    <a:noFill/>
                  </a:ln>
                  <a:solidFill>
                    <a:srgbClr val="000000"/>
                  </a:solidFill>
                  <a:ea typeface="Open Sans SemiBold" panose="020B0706030804020204" pitchFamily="34" charset="0"/>
                  <a:cs typeface="Open Sans SemiBold" panose="020B0706030804020204" pitchFamily="34" charset="0"/>
                </a:rPr>
              </a:br>
              <a:r>
                <a:rPr lang="en-US" sz="1200" kern="0">
                  <a:ln w="3175">
                    <a:noFill/>
                  </a:ln>
                  <a:solidFill>
                    <a:srgbClr val="000000"/>
                  </a:solidFill>
                  <a:ea typeface="Open Sans SemiBold" panose="020B0706030804020204" pitchFamily="34" charset="0"/>
                  <a:cs typeface="Open Sans SemiBold" panose="020B0706030804020204" pitchFamily="34" charset="0"/>
                </a:rPr>
                <a:t>&amp; C# Dev Kit enhancements</a:t>
              </a:r>
            </a:p>
          </p:txBody>
        </p:sp>
        <p:pic>
          <p:nvPicPr>
            <p:cNvPr id="27" name="Graphic 26">
              <a:extLst>
                <a:ext uri="{FF2B5EF4-FFF2-40B4-BE49-F238E27FC236}">
                  <a16:creationId xmlns:a16="http://schemas.microsoft.com/office/drawing/2014/main" id="{453F3212-972F-08E3-7FAB-38CD2E31EA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8953" y="2918889"/>
              <a:ext cx="715363" cy="715363"/>
            </a:xfrm>
            <a:prstGeom prst="rect">
              <a:avLst/>
            </a:prstGeom>
            <a:effectLst/>
          </p:spPr>
        </p:pic>
      </p:grpSp>
      <p:grpSp>
        <p:nvGrpSpPr>
          <p:cNvPr id="28" name="Group 27">
            <a:extLst>
              <a:ext uri="{FF2B5EF4-FFF2-40B4-BE49-F238E27FC236}">
                <a16:creationId xmlns:a16="http://schemas.microsoft.com/office/drawing/2014/main" id="{13447F01-CEDE-15C4-B210-44B27C6D7A4C}"/>
              </a:ext>
              <a:ext uri="{C183D7F6-B498-43B3-948B-1728B52AA6E4}">
                <adec:decorative xmlns:adec="http://schemas.microsoft.com/office/drawing/2017/decorative" val="1"/>
              </a:ext>
            </a:extLst>
          </p:cNvPr>
          <p:cNvGrpSpPr/>
          <p:nvPr/>
        </p:nvGrpSpPr>
        <p:grpSpPr>
          <a:xfrm>
            <a:off x="3336697" y="3429000"/>
            <a:ext cx="1645920" cy="1280160"/>
            <a:chOff x="3336697" y="3429000"/>
            <a:chExt cx="1645920" cy="1280160"/>
          </a:xfrm>
        </p:grpSpPr>
        <p:sp>
          <p:nvSpPr>
            <p:cNvPr id="29" name="Rounded Rectangle 21">
              <a:extLst>
                <a:ext uri="{FF2B5EF4-FFF2-40B4-BE49-F238E27FC236}">
                  <a16:creationId xmlns:a16="http://schemas.microsoft.com/office/drawing/2014/main" id="{D6C4FDB0-78FE-C8D0-998A-BCDAA54E4ADE}"/>
                </a:ext>
                <a:ext uri="{C183D7F6-B498-43B3-948B-1728B52AA6E4}">
                  <adec:decorative xmlns:adec="http://schemas.microsoft.com/office/drawing/2017/decorative" val="1"/>
                </a:ext>
              </a:extLst>
            </p:cNvPr>
            <p:cNvSpPr/>
            <p:nvPr/>
          </p:nvSpPr>
          <p:spPr>
            <a:xfrm>
              <a:off x="3336697" y="3429000"/>
              <a:ext cx="16459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Support for</a:t>
              </a:r>
            </a:p>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.NET 8 &amp; .NET 9</a:t>
              </a:r>
            </a:p>
          </p:txBody>
        </p:sp>
        <p:pic>
          <p:nvPicPr>
            <p:cNvPr id="30" name="Picture 29" descr="A purple number on a black background&#10;&#10;Description automatically generated">
              <a:extLst>
                <a:ext uri="{FF2B5EF4-FFF2-40B4-BE49-F238E27FC236}">
                  <a16:creationId xmlns:a16="http://schemas.microsoft.com/office/drawing/2014/main" id="{6108E909-EBE1-9F4D-4E01-C32278013013}"/>
                </a:ext>
              </a:extLst>
            </p:cNvPr>
            <p:cNvPicPr>
              <a:picLocks noChangeAspect="1"/>
            </p:cNvPicPr>
            <p:nvPr/>
          </p:nvPicPr>
          <p:blipFill>
            <a:blip r:embed="rId9"/>
            <a:stretch>
              <a:fillRect/>
            </a:stretch>
          </p:blipFill>
          <p:spPr>
            <a:xfrm>
              <a:off x="3864805" y="3521234"/>
              <a:ext cx="589704" cy="653299"/>
            </a:xfrm>
            <a:prstGeom prst="rect">
              <a:avLst/>
            </a:prstGeom>
          </p:spPr>
        </p:pic>
      </p:grpSp>
      <p:grpSp>
        <p:nvGrpSpPr>
          <p:cNvPr id="31" name="Group 30">
            <a:extLst>
              <a:ext uri="{FF2B5EF4-FFF2-40B4-BE49-F238E27FC236}">
                <a16:creationId xmlns:a16="http://schemas.microsoft.com/office/drawing/2014/main" id="{C3D3C38F-E79A-1B7C-FF5C-E22FD449FC2E}"/>
              </a:ext>
              <a:ext uri="{C183D7F6-B498-43B3-948B-1728B52AA6E4}">
                <adec:decorative xmlns:adec="http://schemas.microsoft.com/office/drawing/2017/decorative" val="1"/>
              </a:ext>
            </a:extLst>
          </p:cNvPr>
          <p:cNvGrpSpPr/>
          <p:nvPr/>
        </p:nvGrpSpPr>
        <p:grpSpPr>
          <a:xfrm>
            <a:off x="5273040" y="3429000"/>
            <a:ext cx="1645920" cy="1280160"/>
            <a:chOff x="5273040" y="3429000"/>
            <a:chExt cx="1645920" cy="1280160"/>
          </a:xfrm>
        </p:grpSpPr>
        <p:sp>
          <p:nvSpPr>
            <p:cNvPr id="32" name="Rounded Rectangle 21">
              <a:extLst>
                <a:ext uri="{FF2B5EF4-FFF2-40B4-BE49-F238E27FC236}">
                  <a16:creationId xmlns:a16="http://schemas.microsoft.com/office/drawing/2014/main" id="{172249B8-F290-F7FC-AE88-466ED89A561F}"/>
                </a:ext>
                <a:ext uri="{C183D7F6-B498-43B3-948B-1728B52AA6E4}">
                  <adec:decorative xmlns:adec="http://schemas.microsoft.com/office/drawing/2017/decorative" val="1"/>
                </a:ext>
              </a:extLst>
            </p:cNvPr>
            <p:cNvSpPr/>
            <p:nvPr/>
          </p:nvSpPr>
          <p:spPr>
            <a:xfrm>
              <a:off x="5273040" y="3429000"/>
              <a:ext cx="16459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OpenAI Integration</a:t>
              </a:r>
            </a:p>
          </p:txBody>
        </p:sp>
        <p:pic>
          <p:nvPicPr>
            <p:cNvPr id="33" name="Picture 32" descr="A black background with a black square&#10;&#10;Description automatically generated with medium confidence">
              <a:extLst>
                <a:ext uri="{FF2B5EF4-FFF2-40B4-BE49-F238E27FC236}">
                  <a16:creationId xmlns:a16="http://schemas.microsoft.com/office/drawing/2014/main" id="{358E0839-71FC-140C-AD46-67EA9B0A8620}"/>
                </a:ext>
              </a:extLst>
            </p:cNvPr>
            <p:cNvPicPr>
              <a:picLocks noChangeAspect="1"/>
            </p:cNvPicPr>
            <p:nvPr/>
          </p:nvPicPr>
          <p:blipFill>
            <a:blip r:embed="rId10"/>
            <a:stretch>
              <a:fillRect/>
            </a:stretch>
          </p:blipFill>
          <p:spPr>
            <a:xfrm>
              <a:off x="5351660" y="3634252"/>
              <a:ext cx="1488681" cy="423397"/>
            </a:xfrm>
            <a:prstGeom prst="rect">
              <a:avLst/>
            </a:prstGeom>
          </p:spPr>
        </p:pic>
      </p:grpSp>
      <p:grpSp>
        <p:nvGrpSpPr>
          <p:cNvPr id="34" name="Group 33">
            <a:extLst>
              <a:ext uri="{FF2B5EF4-FFF2-40B4-BE49-F238E27FC236}">
                <a16:creationId xmlns:a16="http://schemas.microsoft.com/office/drawing/2014/main" id="{E74E35AF-2814-F5ED-2BBC-1A6B9117BB75}"/>
              </a:ext>
              <a:ext uri="{C183D7F6-B498-43B3-948B-1728B52AA6E4}">
                <adec:decorative xmlns:adec="http://schemas.microsoft.com/office/drawing/2017/decorative" val="1"/>
              </a:ext>
            </a:extLst>
          </p:cNvPr>
          <p:cNvGrpSpPr/>
          <p:nvPr/>
        </p:nvGrpSpPr>
        <p:grpSpPr>
          <a:xfrm>
            <a:off x="7209383" y="457200"/>
            <a:ext cx="1645920" cy="1097280"/>
            <a:chOff x="7209383" y="457200"/>
            <a:chExt cx="1645920" cy="1097280"/>
          </a:xfrm>
        </p:grpSpPr>
        <p:sp>
          <p:nvSpPr>
            <p:cNvPr id="35" name="Rounded Rectangle 21">
              <a:extLst>
                <a:ext uri="{FF2B5EF4-FFF2-40B4-BE49-F238E27FC236}">
                  <a16:creationId xmlns:a16="http://schemas.microsoft.com/office/drawing/2014/main" id="{93A4D0AB-5DFD-E94B-FBD9-0BC761E1B49D}"/>
                </a:ext>
                <a:ext uri="{C183D7F6-B498-43B3-948B-1728B52AA6E4}">
                  <adec:decorative xmlns:adec="http://schemas.microsoft.com/office/drawing/2017/decorative" val="1"/>
                </a:ext>
              </a:extLst>
            </p:cNvPr>
            <p:cNvSpPr/>
            <p:nvPr/>
          </p:nvSpPr>
          <p:spPr>
            <a:xfrm>
              <a:off x="7209383" y="457200"/>
              <a:ext cx="1645920" cy="109728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Start/Stop Resources</a:t>
              </a:r>
            </a:p>
          </p:txBody>
        </p:sp>
        <p:sp>
          <p:nvSpPr>
            <p:cNvPr id="39" name="Graphic 100" descr="Dismiss Square&#10;Keyword: fluent-icon;&#10;Metaphor: x, close, cancel, remove;&#10;&#10;Used in scenarios where UI is closed, dismissed, or removed.">
              <a:extLst>
                <a:ext uri="{FF2B5EF4-FFF2-40B4-BE49-F238E27FC236}">
                  <a16:creationId xmlns:a16="http://schemas.microsoft.com/office/drawing/2014/main" id="{96C96A50-EF1A-1D8C-1A0E-3FD05BCE6E54}"/>
                </a:ext>
              </a:extLst>
            </p:cNvPr>
            <p:cNvSpPr/>
            <p:nvPr/>
          </p:nvSpPr>
          <p:spPr>
            <a:xfrm>
              <a:off x="7785798" y="606576"/>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40" name="Group 39">
            <a:extLst>
              <a:ext uri="{FF2B5EF4-FFF2-40B4-BE49-F238E27FC236}">
                <a16:creationId xmlns:a16="http://schemas.microsoft.com/office/drawing/2014/main" id="{87C265E8-D064-D431-7581-D85171AB00B6}"/>
              </a:ext>
              <a:ext uri="{C183D7F6-B498-43B3-948B-1728B52AA6E4}">
                <adec:decorative xmlns:adec="http://schemas.microsoft.com/office/drawing/2017/decorative" val="1"/>
              </a:ext>
            </a:extLst>
          </p:cNvPr>
          <p:cNvGrpSpPr/>
          <p:nvPr/>
        </p:nvGrpSpPr>
        <p:grpSpPr>
          <a:xfrm>
            <a:off x="1796484" y="2713637"/>
            <a:ext cx="1188720" cy="2011680"/>
            <a:chOff x="1796484" y="2713637"/>
            <a:chExt cx="1188720" cy="2011680"/>
          </a:xfrm>
        </p:grpSpPr>
        <p:sp>
          <p:nvSpPr>
            <p:cNvPr id="41" name="Rounded Rectangle 21">
              <a:extLst>
                <a:ext uri="{FF2B5EF4-FFF2-40B4-BE49-F238E27FC236}">
                  <a16:creationId xmlns:a16="http://schemas.microsoft.com/office/drawing/2014/main" id="{534B2691-BB2A-5B5B-1335-AF42FB4D5F6B}"/>
                </a:ext>
              </a:extLst>
            </p:cNvPr>
            <p:cNvSpPr/>
            <p:nvPr/>
          </p:nvSpPr>
          <p:spPr>
            <a:xfrm>
              <a:off x="1796484" y="2713637"/>
              <a:ext cx="1188720"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Persistent </a:t>
              </a:r>
            </a:p>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Containers</a:t>
              </a:r>
            </a:p>
          </p:txBody>
        </p:sp>
        <p:sp>
          <p:nvSpPr>
            <p:cNvPr id="42" name="Graphic 62" descr="Box&#10;Keyword: fluent-icon;&#10;Metaphor: package, shipping, cargo, production;&#10;&#10;Used for shipping, production scenarios.">
              <a:extLst>
                <a:ext uri="{FF2B5EF4-FFF2-40B4-BE49-F238E27FC236}">
                  <a16:creationId xmlns:a16="http://schemas.microsoft.com/office/drawing/2014/main" id="{D250B0B0-3C13-48CC-1360-4221DADA8E9D}"/>
                </a:ext>
              </a:extLst>
            </p:cNvPr>
            <p:cNvSpPr/>
            <p:nvPr/>
          </p:nvSpPr>
          <p:spPr>
            <a:xfrm>
              <a:off x="2053327" y="3070853"/>
              <a:ext cx="675035" cy="659026"/>
            </a:xfrm>
            <a:custGeom>
              <a:avLst/>
              <a:gdLst>
                <a:gd name="connsiteX0" fmla="*/ 235344 w 547879"/>
                <a:gd name="connsiteY0" fmla="*/ 7526 h 534886"/>
                <a:gd name="connsiteX1" fmla="*/ 312535 w 547879"/>
                <a:gd name="connsiteY1" fmla="*/ 7526 h 534886"/>
                <a:gd name="connsiteX2" fmla="*/ 517951 w 547879"/>
                <a:gd name="connsiteY2" fmla="*/ 90803 h 534886"/>
                <a:gd name="connsiteX3" fmla="*/ 547879 w 547879"/>
                <a:gd name="connsiteY3" fmla="*/ 135230 h 534886"/>
                <a:gd name="connsiteX4" fmla="*/ 547879 w 547879"/>
                <a:gd name="connsiteY4" fmla="*/ 399656 h 534886"/>
                <a:gd name="connsiteX5" fmla="*/ 517951 w 547879"/>
                <a:gd name="connsiteY5" fmla="*/ 444083 h 534886"/>
                <a:gd name="connsiteX6" fmla="*/ 312535 w 547879"/>
                <a:gd name="connsiteY6" fmla="*/ 527361 h 534886"/>
                <a:gd name="connsiteX7" fmla="*/ 235344 w 547879"/>
                <a:gd name="connsiteY7" fmla="*/ 527361 h 534886"/>
                <a:gd name="connsiteX8" fmla="*/ 29928 w 547879"/>
                <a:gd name="connsiteY8" fmla="*/ 444083 h 534886"/>
                <a:gd name="connsiteX9" fmla="*/ 0 w 547879"/>
                <a:gd name="connsiteY9" fmla="*/ 399656 h 534886"/>
                <a:gd name="connsiteX10" fmla="*/ 0 w 547879"/>
                <a:gd name="connsiteY10" fmla="*/ 135230 h 534886"/>
                <a:gd name="connsiteX11" fmla="*/ 29928 w 547879"/>
                <a:gd name="connsiteY11" fmla="*/ 90803 h 534886"/>
                <a:gd name="connsiteX12" fmla="*/ 235344 w 547879"/>
                <a:gd name="connsiteY12" fmla="*/ 7526 h 534886"/>
                <a:gd name="connsiteX13" fmla="*/ 297096 w 547879"/>
                <a:gd name="connsiteY13" fmla="*/ 45606 h 534886"/>
                <a:gd name="connsiteX14" fmla="*/ 250783 w 547879"/>
                <a:gd name="connsiteY14" fmla="*/ 45606 h 534886"/>
                <a:gd name="connsiteX15" fmla="*/ 198359 w 547879"/>
                <a:gd name="connsiteY15" fmla="*/ 66859 h 534886"/>
                <a:gd name="connsiteX16" fmla="*/ 404548 w 547879"/>
                <a:gd name="connsiteY16" fmla="*/ 147044 h 534886"/>
                <a:gd name="connsiteX17" fmla="*/ 477668 w 547879"/>
                <a:gd name="connsiteY17" fmla="*/ 118811 h 534886"/>
                <a:gd name="connsiteX18" fmla="*/ 297096 w 547879"/>
                <a:gd name="connsiteY18" fmla="*/ 45606 h 534886"/>
                <a:gd name="connsiteX19" fmla="*/ 347659 w 547879"/>
                <a:gd name="connsiteY19" fmla="*/ 169009 h 534886"/>
                <a:gd name="connsiteX20" fmla="*/ 142852 w 547879"/>
                <a:gd name="connsiteY20" fmla="*/ 89362 h 534886"/>
                <a:gd name="connsiteX21" fmla="*/ 70958 w 547879"/>
                <a:gd name="connsiteY21" fmla="*/ 118508 h 534886"/>
                <a:gd name="connsiteX22" fmla="*/ 273975 w 547879"/>
                <a:gd name="connsiteY22" fmla="*/ 197460 h 534886"/>
                <a:gd name="connsiteX23" fmla="*/ 347659 w 547879"/>
                <a:gd name="connsiteY23" fmla="*/ 169009 h 534886"/>
                <a:gd name="connsiteX24" fmla="*/ 41091 w 547879"/>
                <a:gd name="connsiteY24" fmla="*/ 399656 h 534886"/>
                <a:gd name="connsiteX25" fmla="*/ 45366 w 547879"/>
                <a:gd name="connsiteY25" fmla="*/ 406003 h 534886"/>
                <a:gd name="connsiteX26" fmla="*/ 250783 w 547879"/>
                <a:gd name="connsiteY26" fmla="*/ 489281 h 534886"/>
                <a:gd name="connsiteX27" fmla="*/ 253402 w 547879"/>
                <a:gd name="connsiteY27" fmla="*/ 490272 h 534886"/>
                <a:gd name="connsiteX28" fmla="*/ 253402 w 547879"/>
                <a:gd name="connsiteY28" fmla="*/ 233547 h 534886"/>
                <a:gd name="connsiteX29" fmla="*/ 41091 w 547879"/>
                <a:gd name="connsiteY29" fmla="*/ 150982 h 534886"/>
                <a:gd name="connsiteX30" fmla="*/ 41091 w 547879"/>
                <a:gd name="connsiteY30" fmla="*/ 399656 h 534886"/>
                <a:gd name="connsiteX31" fmla="*/ 297096 w 547879"/>
                <a:gd name="connsiteY31" fmla="*/ 489281 h 534886"/>
                <a:gd name="connsiteX32" fmla="*/ 502512 w 547879"/>
                <a:gd name="connsiteY32" fmla="*/ 406003 h 534886"/>
                <a:gd name="connsiteX33" fmla="*/ 506788 w 547879"/>
                <a:gd name="connsiteY33" fmla="*/ 399656 h 534886"/>
                <a:gd name="connsiteX34" fmla="*/ 506788 w 547879"/>
                <a:gd name="connsiteY34" fmla="*/ 151616 h 534886"/>
                <a:gd name="connsiteX35" fmla="*/ 294493 w 547879"/>
                <a:gd name="connsiteY35" fmla="*/ 233585 h 534886"/>
                <a:gd name="connsiteX36" fmla="*/ 294493 w 547879"/>
                <a:gd name="connsiteY36" fmla="*/ 490267 h 534886"/>
                <a:gd name="connsiteX37" fmla="*/ 297096 w 547879"/>
                <a:gd name="connsiteY37" fmla="*/ 489281 h 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79" h="534886">
                  <a:moveTo>
                    <a:pt x="235344" y="7526"/>
                  </a:moveTo>
                  <a:cubicBezTo>
                    <a:pt x="260097" y="-2509"/>
                    <a:pt x="287782" y="-2509"/>
                    <a:pt x="312535" y="7526"/>
                  </a:cubicBezTo>
                  <a:lnTo>
                    <a:pt x="517951" y="90803"/>
                  </a:lnTo>
                  <a:cubicBezTo>
                    <a:pt x="536042" y="98137"/>
                    <a:pt x="547879" y="115709"/>
                    <a:pt x="547879" y="135230"/>
                  </a:cubicBezTo>
                  <a:lnTo>
                    <a:pt x="547879" y="399656"/>
                  </a:lnTo>
                  <a:cubicBezTo>
                    <a:pt x="547879" y="419177"/>
                    <a:pt x="536042" y="436750"/>
                    <a:pt x="517951" y="444083"/>
                  </a:cubicBezTo>
                  <a:lnTo>
                    <a:pt x="312535" y="527361"/>
                  </a:lnTo>
                  <a:cubicBezTo>
                    <a:pt x="287782" y="537395"/>
                    <a:pt x="260097" y="537395"/>
                    <a:pt x="235344" y="527361"/>
                  </a:cubicBezTo>
                  <a:lnTo>
                    <a:pt x="29928" y="444083"/>
                  </a:lnTo>
                  <a:cubicBezTo>
                    <a:pt x="11837" y="436750"/>
                    <a:pt x="0" y="419177"/>
                    <a:pt x="0" y="399656"/>
                  </a:cubicBezTo>
                  <a:lnTo>
                    <a:pt x="0" y="135230"/>
                  </a:lnTo>
                  <a:cubicBezTo>
                    <a:pt x="0" y="115709"/>
                    <a:pt x="11837" y="98137"/>
                    <a:pt x="29928" y="90803"/>
                  </a:cubicBezTo>
                  <a:lnTo>
                    <a:pt x="235344" y="7526"/>
                  </a:lnTo>
                  <a:close/>
                  <a:moveTo>
                    <a:pt x="297096" y="45606"/>
                  </a:moveTo>
                  <a:cubicBezTo>
                    <a:pt x="282245" y="39586"/>
                    <a:pt x="265634" y="39586"/>
                    <a:pt x="250783" y="45606"/>
                  </a:cubicBezTo>
                  <a:lnTo>
                    <a:pt x="198359" y="66859"/>
                  </a:lnTo>
                  <a:lnTo>
                    <a:pt x="404548" y="147044"/>
                  </a:lnTo>
                  <a:lnTo>
                    <a:pt x="477668" y="118811"/>
                  </a:lnTo>
                  <a:lnTo>
                    <a:pt x="297096" y="45606"/>
                  </a:lnTo>
                  <a:close/>
                  <a:moveTo>
                    <a:pt x="347659" y="169009"/>
                  </a:moveTo>
                  <a:lnTo>
                    <a:pt x="142852" y="89362"/>
                  </a:lnTo>
                  <a:lnTo>
                    <a:pt x="70958" y="118508"/>
                  </a:lnTo>
                  <a:lnTo>
                    <a:pt x="273975" y="197460"/>
                  </a:lnTo>
                  <a:lnTo>
                    <a:pt x="347659" y="169009"/>
                  </a:lnTo>
                  <a:close/>
                  <a:moveTo>
                    <a:pt x="41091" y="399656"/>
                  </a:moveTo>
                  <a:cubicBezTo>
                    <a:pt x="41091" y="402445"/>
                    <a:pt x="42782" y="404954"/>
                    <a:pt x="45366" y="406003"/>
                  </a:cubicBezTo>
                  <a:lnTo>
                    <a:pt x="250783" y="489281"/>
                  </a:lnTo>
                  <a:cubicBezTo>
                    <a:pt x="251649" y="489631"/>
                    <a:pt x="252526" y="489963"/>
                    <a:pt x="253402" y="490272"/>
                  </a:cubicBezTo>
                  <a:lnTo>
                    <a:pt x="253402" y="233547"/>
                  </a:lnTo>
                  <a:lnTo>
                    <a:pt x="41091" y="150982"/>
                  </a:lnTo>
                  <a:lnTo>
                    <a:pt x="41091" y="399656"/>
                  </a:lnTo>
                  <a:close/>
                  <a:moveTo>
                    <a:pt x="297096" y="489281"/>
                  </a:moveTo>
                  <a:lnTo>
                    <a:pt x="502512" y="406003"/>
                  </a:lnTo>
                  <a:cubicBezTo>
                    <a:pt x="505098" y="404954"/>
                    <a:pt x="506788" y="402445"/>
                    <a:pt x="506788" y="399656"/>
                  </a:cubicBezTo>
                  <a:lnTo>
                    <a:pt x="506788" y="151616"/>
                  </a:lnTo>
                  <a:lnTo>
                    <a:pt x="294493" y="233585"/>
                  </a:lnTo>
                  <a:lnTo>
                    <a:pt x="294493" y="490267"/>
                  </a:lnTo>
                  <a:cubicBezTo>
                    <a:pt x="295367" y="489957"/>
                    <a:pt x="296236" y="489629"/>
                    <a:pt x="297096" y="489281"/>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43" name="Group 42">
            <a:extLst>
              <a:ext uri="{FF2B5EF4-FFF2-40B4-BE49-F238E27FC236}">
                <a16:creationId xmlns:a16="http://schemas.microsoft.com/office/drawing/2014/main" id="{BC327909-0FD5-5ACD-329D-D0ED5F7D86E0}"/>
              </a:ext>
              <a:ext uri="{C183D7F6-B498-43B3-948B-1728B52AA6E4}">
                <adec:decorative xmlns:adec="http://schemas.microsoft.com/office/drawing/2017/decorative" val="1"/>
              </a:ext>
            </a:extLst>
          </p:cNvPr>
          <p:cNvGrpSpPr/>
          <p:nvPr/>
        </p:nvGrpSpPr>
        <p:grpSpPr>
          <a:xfrm>
            <a:off x="7209383" y="3429000"/>
            <a:ext cx="1645920" cy="1280160"/>
            <a:chOff x="7209383" y="3429000"/>
            <a:chExt cx="1645920" cy="1280160"/>
          </a:xfrm>
        </p:grpSpPr>
        <p:sp>
          <p:nvSpPr>
            <p:cNvPr id="44" name="Rounded Rectangle 21">
              <a:extLst>
                <a:ext uri="{FF2B5EF4-FFF2-40B4-BE49-F238E27FC236}">
                  <a16:creationId xmlns:a16="http://schemas.microsoft.com/office/drawing/2014/main" id="{EF646C48-2A4C-B798-F571-77C439A4DC05}"/>
                </a:ext>
                <a:ext uri="{C183D7F6-B498-43B3-948B-1728B52AA6E4}">
                  <adec:decorative xmlns:adec="http://schemas.microsoft.com/office/drawing/2017/decorative" val="1"/>
                </a:ext>
              </a:extLst>
            </p:cNvPr>
            <p:cNvSpPr/>
            <p:nvPr/>
          </p:nvSpPr>
          <p:spPr>
            <a:xfrm>
              <a:off x="7209383" y="3429000"/>
              <a:ext cx="16459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AWS Stable Integrations</a:t>
              </a:r>
            </a:p>
          </p:txBody>
        </p:sp>
        <p:sp>
          <p:nvSpPr>
            <p:cNvPr id="58" name="Graphic 97" descr="Cloud&#10;Keyword: fluent-icon, onedrive, outlook, teams;&#10;Metaphor: storage, upload, download, save, sync;&#10;&#10;Used in all stored data scenarios.">
              <a:extLst>
                <a:ext uri="{FF2B5EF4-FFF2-40B4-BE49-F238E27FC236}">
                  <a16:creationId xmlns:a16="http://schemas.microsoft.com/office/drawing/2014/main" id="{FC5FA01C-94B0-1806-4013-42DD9DBF950C}"/>
                </a:ext>
              </a:extLst>
            </p:cNvPr>
            <p:cNvSpPr/>
            <p:nvPr/>
          </p:nvSpPr>
          <p:spPr>
            <a:xfrm>
              <a:off x="7676003" y="3574347"/>
              <a:ext cx="712681" cy="478245"/>
            </a:xfrm>
            <a:custGeom>
              <a:avLst/>
              <a:gdLst>
                <a:gd name="connsiteX0" fmla="*/ 110189 w 520485"/>
                <a:gd name="connsiteY0" fmla="*/ 136970 h 349272"/>
                <a:gd name="connsiteX1" fmla="*/ 260243 w 520485"/>
                <a:gd name="connsiteY1" fmla="*/ 0 h 349272"/>
                <a:gd name="connsiteX2" fmla="*/ 410296 w 520485"/>
                <a:gd name="connsiteY2" fmla="*/ 136970 h 349272"/>
                <a:gd name="connsiteX3" fmla="*/ 414334 w 520485"/>
                <a:gd name="connsiteY3" fmla="*/ 136970 h 349272"/>
                <a:gd name="connsiteX4" fmla="*/ 520485 w 520485"/>
                <a:gd name="connsiteY4" fmla="*/ 243121 h 349272"/>
                <a:gd name="connsiteX5" fmla="*/ 414334 w 520485"/>
                <a:gd name="connsiteY5" fmla="*/ 349273 h 349272"/>
                <a:gd name="connsiteX6" fmla="*/ 106152 w 520485"/>
                <a:gd name="connsiteY6" fmla="*/ 349273 h 349272"/>
                <a:gd name="connsiteX7" fmla="*/ 0 w 520485"/>
                <a:gd name="connsiteY7" fmla="*/ 243121 h 349272"/>
                <a:gd name="connsiteX8" fmla="*/ 106152 w 520485"/>
                <a:gd name="connsiteY8" fmla="*/ 136970 h 349272"/>
                <a:gd name="connsiteX9" fmla="*/ 110189 w 520485"/>
                <a:gd name="connsiteY9" fmla="*/ 136970 h 349272"/>
                <a:gd name="connsiteX10" fmla="*/ 260243 w 520485"/>
                <a:gd name="connsiteY10" fmla="*/ 34242 h 349272"/>
                <a:gd name="connsiteX11" fmla="*/ 143818 w 520485"/>
                <a:gd name="connsiteY11" fmla="*/ 150667 h 349272"/>
                <a:gd name="connsiteX12" fmla="*/ 143818 w 520485"/>
                <a:gd name="connsiteY12" fmla="*/ 154091 h 349272"/>
                <a:gd name="connsiteX13" fmla="*/ 126697 w 520485"/>
                <a:gd name="connsiteY13" fmla="*/ 171212 h 349272"/>
                <a:gd name="connsiteX14" fmla="*/ 106152 w 520485"/>
                <a:gd name="connsiteY14" fmla="*/ 171212 h 349272"/>
                <a:gd name="connsiteX15" fmla="*/ 34242 w 520485"/>
                <a:gd name="connsiteY15" fmla="*/ 243121 h 349272"/>
                <a:gd name="connsiteX16" fmla="*/ 106152 w 520485"/>
                <a:gd name="connsiteY16" fmla="*/ 315031 h 349272"/>
                <a:gd name="connsiteX17" fmla="*/ 414334 w 520485"/>
                <a:gd name="connsiteY17" fmla="*/ 315031 h 349272"/>
                <a:gd name="connsiteX18" fmla="*/ 486243 w 520485"/>
                <a:gd name="connsiteY18" fmla="*/ 243121 h 349272"/>
                <a:gd name="connsiteX19" fmla="*/ 414334 w 520485"/>
                <a:gd name="connsiteY19" fmla="*/ 171212 h 349272"/>
                <a:gd name="connsiteX20" fmla="*/ 393788 w 520485"/>
                <a:gd name="connsiteY20" fmla="*/ 171212 h 349272"/>
                <a:gd name="connsiteX21" fmla="*/ 376667 w 520485"/>
                <a:gd name="connsiteY21" fmla="*/ 154091 h 349272"/>
                <a:gd name="connsiteX22" fmla="*/ 376667 w 520485"/>
                <a:gd name="connsiteY22" fmla="*/ 150667 h 349272"/>
                <a:gd name="connsiteX23" fmla="*/ 260243 w 520485"/>
                <a:gd name="connsiteY23" fmla="*/ 34242 h 34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485" h="349272">
                  <a:moveTo>
                    <a:pt x="110189" y="136970"/>
                  </a:moveTo>
                  <a:cubicBezTo>
                    <a:pt x="117111" y="60178"/>
                    <a:pt x="181649" y="0"/>
                    <a:pt x="260243" y="0"/>
                  </a:cubicBezTo>
                  <a:cubicBezTo>
                    <a:pt x="338836" y="0"/>
                    <a:pt x="403375" y="60178"/>
                    <a:pt x="410296" y="136970"/>
                  </a:cubicBezTo>
                  <a:lnTo>
                    <a:pt x="414334" y="136970"/>
                  </a:lnTo>
                  <a:cubicBezTo>
                    <a:pt x="472959" y="136970"/>
                    <a:pt x="520485" y="184496"/>
                    <a:pt x="520485" y="243121"/>
                  </a:cubicBezTo>
                  <a:cubicBezTo>
                    <a:pt x="520485" y="301747"/>
                    <a:pt x="472959" y="349273"/>
                    <a:pt x="414334" y="349273"/>
                  </a:cubicBezTo>
                  <a:lnTo>
                    <a:pt x="106152" y="349273"/>
                  </a:lnTo>
                  <a:cubicBezTo>
                    <a:pt x="47526" y="349273"/>
                    <a:pt x="0" y="301747"/>
                    <a:pt x="0" y="243121"/>
                  </a:cubicBezTo>
                  <a:cubicBezTo>
                    <a:pt x="0" y="184496"/>
                    <a:pt x="47526" y="136970"/>
                    <a:pt x="106152" y="136970"/>
                  </a:cubicBezTo>
                  <a:lnTo>
                    <a:pt x="110189" y="136970"/>
                  </a:lnTo>
                  <a:close/>
                  <a:moveTo>
                    <a:pt x="260243" y="34242"/>
                  </a:moveTo>
                  <a:cubicBezTo>
                    <a:pt x="195944" y="34242"/>
                    <a:pt x="143818" y="86368"/>
                    <a:pt x="143818" y="150667"/>
                  </a:cubicBezTo>
                  <a:lnTo>
                    <a:pt x="143818" y="154091"/>
                  </a:lnTo>
                  <a:cubicBezTo>
                    <a:pt x="143818" y="163547"/>
                    <a:pt x="136153" y="171212"/>
                    <a:pt x="126697" y="171212"/>
                  </a:cubicBezTo>
                  <a:lnTo>
                    <a:pt x="106152" y="171212"/>
                  </a:lnTo>
                  <a:cubicBezTo>
                    <a:pt x="66437" y="171212"/>
                    <a:pt x="34242" y="203407"/>
                    <a:pt x="34242" y="243121"/>
                  </a:cubicBezTo>
                  <a:cubicBezTo>
                    <a:pt x="34242" y="282836"/>
                    <a:pt x="66437" y="315031"/>
                    <a:pt x="106152" y="315031"/>
                  </a:cubicBezTo>
                  <a:lnTo>
                    <a:pt x="414334" y="315031"/>
                  </a:lnTo>
                  <a:cubicBezTo>
                    <a:pt x="454048" y="315031"/>
                    <a:pt x="486243" y="282836"/>
                    <a:pt x="486243" y="243121"/>
                  </a:cubicBezTo>
                  <a:cubicBezTo>
                    <a:pt x="486243" y="203407"/>
                    <a:pt x="454048" y="171212"/>
                    <a:pt x="414334" y="171212"/>
                  </a:cubicBezTo>
                  <a:lnTo>
                    <a:pt x="393788" y="171212"/>
                  </a:lnTo>
                  <a:cubicBezTo>
                    <a:pt x="384332" y="171212"/>
                    <a:pt x="376667" y="163547"/>
                    <a:pt x="376667" y="154091"/>
                  </a:cubicBezTo>
                  <a:lnTo>
                    <a:pt x="376667" y="150667"/>
                  </a:lnTo>
                  <a:cubicBezTo>
                    <a:pt x="376667" y="86368"/>
                    <a:pt x="324542" y="34242"/>
                    <a:pt x="260243" y="34242"/>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60" name="Group 59">
            <a:extLst>
              <a:ext uri="{FF2B5EF4-FFF2-40B4-BE49-F238E27FC236}">
                <a16:creationId xmlns:a16="http://schemas.microsoft.com/office/drawing/2014/main" id="{8C2ED162-1B51-7263-8074-651B1E57C5A7}"/>
              </a:ext>
              <a:ext uri="{C183D7F6-B498-43B3-948B-1728B52AA6E4}">
                <adec:decorative xmlns:adec="http://schemas.microsoft.com/office/drawing/2017/decorative" val="1"/>
              </a:ext>
            </a:extLst>
          </p:cNvPr>
          <p:cNvGrpSpPr/>
          <p:nvPr/>
        </p:nvGrpSpPr>
        <p:grpSpPr>
          <a:xfrm>
            <a:off x="10530839" y="457199"/>
            <a:ext cx="1188720" cy="1889567"/>
            <a:chOff x="10530839" y="457199"/>
            <a:chExt cx="1188720" cy="1889567"/>
          </a:xfrm>
        </p:grpSpPr>
        <p:sp>
          <p:nvSpPr>
            <p:cNvPr id="73" name="Rounded Rectangle 21">
              <a:extLst>
                <a:ext uri="{FF2B5EF4-FFF2-40B4-BE49-F238E27FC236}">
                  <a16:creationId xmlns:a16="http://schemas.microsoft.com/office/drawing/2014/main" id="{150FF9A1-926B-1E39-8063-64DB4F1951EF}"/>
                </a:ext>
              </a:extLst>
            </p:cNvPr>
            <p:cNvSpPr/>
            <p:nvPr/>
          </p:nvSpPr>
          <p:spPr>
            <a:xfrm>
              <a:off x="10530839" y="457199"/>
              <a:ext cx="1188720" cy="1889567"/>
            </a:xfrm>
            <a:prstGeom prst="roundRect">
              <a:avLst>
                <a:gd name="adj" fmla="val 5742"/>
              </a:avLst>
            </a:prstGeom>
            <a:solidFill>
              <a:srgbClr val="F4F3F5"/>
            </a:solidFill>
            <a:effectLst/>
          </p:spPr>
          <p:txBody>
            <a:bodyPr wrap="square" lIns="0" tIns="1051560" rIns="0" bIns="0" anchor="t" anchorCtr="0">
              <a:noAutofit/>
            </a:bodyPr>
            <a:lstStyle/>
            <a:p>
              <a:pPr algn="ctr" defTabSz="914367" fontAlgn="base">
                <a:spcBef>
                  <a:spcPct val="0"/>
                </a:spcBef>
                <a:spcAft>
                  <a:spcPct val="0"/>
                </a:spcAft>
              </a:pPr>
              <a:r>
                <a:rPr lang="en-US" sz="1600" kern="0">
                  <a:ln w="3175">
                    <a:noFill/>
                  </a:ln>
                  <a:solidFill>
                    <a:srgbClr val="000000"/>
                  </a:solidFill>
                  <a:ea typeface="Open Sans SemiBold" panose="020B0706030804020204" pitchFamily="34" charset="0"/>
                  <a:cs typeface="Open Sans SemiBold" panose="020B0706030804020204" pitchFamily="34" charset="0"/>
                </a:rPr>
                <a:t>Simplified acquisition</a:t>
              </a:r>
            </a:p>
          </p:txBody>
        </p:sp>
        <p:sp>
          <p:nvSpPr>
            <p:cNvPr id="74" name="Graphic 24" descr="Arrow Download&#10;Keyword: fluent-icon;&#10;Metaphor: point, direction, down, vertical;&#10;&#10;Used for downloading content.">
              <a:extLst>
                <a:ext uri="{FF2B5EF4-FFF2-40B4-BE49-F238E27FC236}">
                  <a16:creationId xmlns:a16="http://schemas.microsoft.com/office/drawing/2014/main" id="{11329B3D-976E-C7CE-DBCF-A4CD82307B60}"/>
                </a:ext>
              </a:extLst>
            </p:cNvPr>
            <p:cNvSpPr/>
            <p:nvPr/>
          </p:nvSpPr>
          <p:spPr>
            <a:xfrm>
              <a:off x="10904278" y="640602"/>
              <a:ext cx="441843" cy="611783"/>
            </a:xfrm>
            <a:custGeom>
              <a:avLst/>
              <a:gdLst>
                <a:gd name="connsiteX0" fmla="*/ 17121 w 356121"/>
                <a:gd name="connsiteY0" fmla="*/ 458849 h 493091"/>
                <a:gd name="connsiteX1" fmla="*/ 339000 w 356121"/>
                <a:gd name="connsiteY1" fmla="*/ 458849 h 493091"/>
                <a:gd name="connsiteX2" fmla="*/ 356121 w 356121"/>
                <a:gd name="connsiteY2" fmla="*/ 475970 h 493091"/>
                <a:gd name="connsiteX3" fmla="*/ 340751 w 356121"/>
                <a:gd name="connsiteY3" fmla="*/ 493002 h 493091"/>
                <a:gd name="connsiteX4" fmla="*/ 339000 w 356121"/>
                <a:gd name="connsiteY4" fmla="*/ 493091 h 493091"/>
                <a:gd name="connsiteX5" fmla="*/ 17121 w 356121"/>
                <a:gd name="connsiteY5" fmla="*/ 493091 h 493091"/>
                <a:gd name="connsiteX6" fmla="*/ 0 w 356121"/>
                <a:gd name="connsiteY6" fmla="*/ 475970 h 493091"/>
                <a:gd name="connsiteX7" fmla="*/ 15371 w 356121"/>
                <a:gd name="connsiteY7" fmla="*/ 458938 h 493091"/>
                <a:gd name="connsiteX8" fmla="*/ 17121 w 356121"/>
                <a:gd name="connsiteY8" fmla="*/ 458849 h 493091"/>
                <a:gd name="connsiteX9" fmla="*/ 339000 w 356121"/>
                <a:gd name="connsiteY9" fmla="*/ 458849 h 493091"/>
                <a:gd name="connsiteX10" fmla="*/ 17121 w 356121"/>
                <a:gd name="connsiteY10" fmla="*/ 458849 h 493091"/>
                <a:gd name="connsiteX11" fmla="*/ 172886 w 356121"/>
                <a:gd name="connsiteY11" fmla="*/ 88 h 493091"/>
                <a:gd name="connsiteX12" fmla="*/ 174636 w 356121"/>
                <a:gd name="connsiteY12" fmla="*/ 0 h 493091"/>
                <a:gd name="connsiteX13" fmla="*/ 191669 w 356121"/>
                <a:gd name="connsiteY13" fmla="*/ 15371 h 493091"/>
                <a:gd name="connsiteX14" fmla="*/ 191758 w 356121"/>
                <a:gd name="connsiteY14" fmla="*/ 17121 h 493091"/>
                <a:gd name="connsiteX15" fmla="*/ 191758 w 356121"/>
                <a:gd name="connsiteY15" fmla="*/ 349821 h 493091"/>
                <a:gd name="connsiteX16" fmla="*/ 269100 w 356121"/>
                <a:gd name="connsiteY16" fmla="*/ 272492 h 493091"/>
                <a:gd name="connsiteX17" fmla="*/ 293313 w 356121"/>
                <a:gd name="connsiteY17" fmla="*/ 272492 h 493091"/>
                <a:gd name="connsiteX18" fmla="*/ 293313 w 356121"/>
                <a:gd name="connsiteY18" fmla="*/ 296705 h 493091"/>
                <a:gd name="connsiteX19" fmla="*/ 186776 w 356121"/>
                <a:gd name="connsiteY19" fmla="*/ 403242 h 493091"/>
                <a:gd name="connsiteX20" fmla="*/ 162563 w 356121"/>
                <a:gd name="connsiteY20" fmla="*/ 403242 h 493091"/>
                <a:gd name="connsiteX21" fmla="*/ 56025 w 356121"/>
                <a:gd name="connsiteY21" fmla="*/ 296705 h 493091"/>
                <a:gd name="connsiteX22" fmla="*/ 56025 w 356121"/>
                <a:gd name="connsiteY22" fmla="*/ 272492 h 493091"/>
                <a:gd name="connsiteX23" fmla="*/ 80238 w 356121"/>
                <a:gd name="connsiteY23" fmla="*/ 272492 h 493091"/>
                <a:gd name="connsiteX24" fmla="*/ 157515 w 356121"/>
                <a:gd name="connsiteY24" fmla="*/ 349766 h 493091"/>
                <a:gd name="connsiteX25" fmla="*/ 157515 w 356121"/>
                <a:gd name="connsiteY25" fmla="*/ 17121 h 493091"/>
                <a:gd name="connsiteX26" fmla="*/ 172886 w 356121"/>
                <a:gd name="connsiteY26" fmla="*/ 88 h 493091"/>
                <a:gd name="connsiteX27" fmla="*/ 174636 w 356121"/>
                <a:gd name="connsiteY27" fmla="*/ 0 h 493091"/>
                <a:gd name="connsiteX28" fmla="*/ 172886 w 356121"/>
                <a:gd name="connsiteY28" fmla="*/ 8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6121" h="493091">
                  <a:moveTo>
                    <a:pt x="17121" y="458849"/>
                  </a:moveTo>
                  <a:lnTo>
                    <a:pt x="339000" y="458849"/>
                  </a:lnTo>
                  <a:cubicBezTo>
                    <a:pt x="348457" y="458849"/>
                    <a:pt x="356121" y="466514"/>
                    <a:pt x="356121" y="475970"/>
                  </a:cubicBezTo>
                  <a:cubicBezTo>
                    <a:pt x="356121" y="484835"/>
                    <a:pt x="349384" y="492126"/>
                    <a:pt x="340751" y="493002"/>
                  </a:cubicBezTo>
                  <a:lnTo>
                    <a:pt x="339000" y="493091"/>
                  </a:lnTo>
                  <a:lnTo>
                    <a:pt x="17121" y="493091"/>
                  </a:lnTo>
                  <a:cubicBezTo>
                    <a:pt x="7665" y="493091"/>
                    <a:pt x="0" y="485426"/>
                    <a:pt x="0" y="475970"/>
                  </a:cubicBezTo>
                  <a:cubicBezTo>
                    <a:pt x="0" y="467105"/>
                    <a:pt x="6738" y="459814"/>
                    <a:pt x="15371" y="458938"/>
                  </a:cubicBezTo>
                  <a:lnTo>
                    <a:pt x="17121" y="458849"/>
                  </a:lnTo>
                  <a:lnTo>
                    <a:pt x="339000" y="458849"/>
                  </a:lnTo>
                  <a:lnTo>
                    <a:pt x="17121" y="458849"/>
                  </a:lnTo>
                  <a:close/>
                  <a:moveTo>
                    <a:pt x="172886" y="88"/>
                  </a:moveTo>
                  <a:lnTo>
                    <a:pt x="174636" y="0"/>
                  </a:lnTo>
                  <a:cubicBezTo>
                    <a:pt x="183501" y="0"/>
                    <a:pt x="190792" y="6737"/>
                    <a:pt x="191669" y="15371"/>
                  </a:cubicBezTo>
                  <a:lnTo>
                    <a:pt x="191758" y="17121"/>
                  </a:lnTo>
                  <a:lnTo>
                    <a:pt x="191758" y="349821"/>
                  </a:lnTo>
                  <a:lnTo>
                    <a:pt x="269100" y="272492"/>
                  </a:lnTo>
                  <a:cubicBezTo>
                    <a:pt x="275786" y="265805"/>
                    <a:pt x="286627" y="265805"/>
                    <a:pt x="293313" y="272492"/>
                  </a:cubicBezTo>
                  <a:cubicBezTo>
                    <a:pt x="299999" y="279177"/>
                    <a:pt x="299999" y="290018"/>
                    <a:pt x="293313" y="296705"/>
                  </a:cubicBezTo>
                  <a:lnTo>
                    <a:pt x="186776" y="403242"/>
                  </a:lnTo>
                  <a:cubicBezTo>
                    <a:pt x="180089" y="409929"/>
                    <a:pt x="169249" y="409929"/>
                    <a:pt x="162563" y="403242"/>
                  </a:cubicBezTo>
                  <a:lnTo>
                    <a:pt x="56025" y="296705"/>
                  </a:lnTo>
                  <a:cubicBezTo>
                    <a:pt x="49339" y="290018"/>
                    <a:pt x="49339" y="279177"/>
                    <a:pt x="56025" y="272492"/>
                  </a:cubicBezTo>
                  <a:cubicBezTo>
                    <a:pt x="62712" y="265805"/>
                    <a:pt x="73551" y="265805"/>
                    <a:pt x="80238" y="272492"/>
                  </a:cubicBezTo>
                  <a:lnTo>
                    <a:pt x="157515" y="349766"/>
                  </a:lnTo>
                  <a:lnTo>
                    <a:pt x="157515" y="17121"/>
                  </a:lnTo>
                  <a:cubicBezTo>
                    <a:pt x="157515" y="8256"/>
                    <a:pt x="164253" y="965"/>
                    <a:pt x="172886" y="88"/>
                  </a:cubicBezTo>
                  <a:lnTo>
                    <a:pt x="174636" y="0"/>
                  </a:lnTo>
                  <a:lnTo>
                    <a:pt x="172886" y="88"/>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76" name="Group 75">
            <a:extLst>
              <a:ext uri="{FF2B5EF4-FFF2-40B4-BE49-F238E27FC236}">
                <a16:creationId xmlns:a16="http://schemas.microsoft.com/office/drawing/2014/main" id="{C1AEF251-7E93-B53A-8EB0-99327712F7F3}"/>
              </a:ext>
              <a:ext uri="{C183D7F6-B498-43B3-948B-1728B52AA6E4}">
                <adec:decorative xmlns:adec="http://schemas.microsoft.com/office/drawing/2017/decorative" val="1"/>
              </a:ext>
            </a:extLst>
          </p:cNvPr>
          <p:cNvGrpSpPr/>
          <p:nvPr/>
        </p:nvGrpSpPr>
        <p:grpSpPr>
          <a:xfrm>
            <a:off x="5273040" y="457200"/>
            <a:ext cx="1645920" cy="1097280"/>
            <a:chOff x="5273040" y="457200"/>
            <a:chExt cx="1645920" cy="1097280"/>
          </a:xfrm>
        </p:grpSpPr>
        <p:sp>
          <p:nvSpPr>
            <p:cNvPr id="77" name="Rounded Rectangle 21">
              <a:extLst>
                <a:ext uri="{FF2B5EF4-FFF2-40B4-BE49-F238E27FC236}">
                  <a16:creationId xmlns:a16="http://schemas.microsoft.com/office/drawing/2014/main" id="{B9731DC5-C70A-1893-74AD-C49F0DAD4A0E}"/>
                </a:ext>
              </a:extLst>
            </p:cNvPr>
            <p:cNvSpPr/>
            <p:nvPr/>
          </p:nvSpPr>
          <p:spPr>
            <a:xfrm>
              <a:off x="5273040" y="457200"/>
              <a:ext cx="1645920" cy="1097280"/>
            </a:xfrm>
            <a:prstGeom prst="roundRect">
              <a:avLst>
                <a:gd name="adj" fmla="val 5742"/>
              </a:avLst>
            </a:prstGeom>
            <a:solidFill>
              <a:srgbClr val="F4F3F5"/>
            </a:solidFill>
            <a:effectLst/>
          </p:spPr>
          <p:txBody>
            <a:bodyPr wrap="square" lIns="0" tIns="548640" rIns="0" bIns="0" anchor="t" anchorCtr="0">
              <a:noAutofit/>
            </a:bodyPr>
            <a:lstStyle/>
            <a:p>
              <a:pPr algn="ctr" defTabSz="914367" fontAlgn="base">
                <a:spcBef>
                  <a:spcPct val="0"/>
                </a:spcBef>
                <a:spcAft>
                  <a:spcPct val="0"/>
                </a:spcAft>
                <a:defRPr/>
              </a:pPr>
              <a:r>
                <a:rPr lang="en-US" sz="1200" kern="0" spc="-50">
                  <a:ln w="3175">
                    <a:noFill/>
                  </a:ln>
                  <a:solidFill>
                    <a:srgbClr val="000000"/>
                  </a:solidFill>
                  <a:ea typeface="Open Sans SemiBold" panose="020B0706030804020204" pitchFamily="34" charset="0"/>
                  <a:cs typeface="Open Sans SemiBold" panose="020B0706030804020204" pitchFamily="34" charset="0"/>
                </a:rPr>
                <a:t>“WaitFor”  resources </a:t>
              </a:r>
              <a:br>
                <a:rPr lang="en-US" sz="1200" kern="0" spc="-50">
                  <a:ln w="3175">
                    <a:noFill/>
                  </a:ln>
                  <a:solidFill>
                    <a:srgbClr val="000000"/>
                  </a:solidFill>
                  <a:ea typeface="Open Sans SemiBold" panose="020B0706030804020204" pitchFamily="34" charset="0"/>
                  <a:cs typeface="Open Sans SemiBold" panose="020B0706030804020204" pitchFamily="34" charset="0"/>
                </a:rPr>
              </a:br>
              <a:r>
                <a:rPr lang="en-US" sz="1200" kern="0" spc="-50">
                  <a:ln w="3175">
                    <a:noFill/>
                  </a:ln>
                  <a:solidFill>
                    <a:srgbClr val="000000"/>
                  </a:solidFill>
                  <a:ea typeface="Open Sans SemiBold" panose="020B0706030804020204" pitchFamily="34" charset="0"/>
                  <a:cs typeface="Open Sans SemiBold" panose="020B0706030804020204" pitchFamily="34" charset="0"/>
                </a:rPr>
                <a:t>to spin up</a:t>
              </a:r>
            </a:p>
          </p:txBody>
        </p:sp>
        <p:sp>
          <p:nvSpPr>
            <p:cNvPr id="78" name="Graphic 6" descr="Icon of a speed dial in red-magenta radial gradient">
              <a:extLst>
                <a:ext uri="{FF2B5EF4-FFF2-40B4-BE49-F238E27FC236}">
                  <a16:creationId xmlns:a16="http://schemas.microsoft.com/office/drawing/2014/main" id="{63C01C2A-F8BF-8D83-C227-387AC9AB9D0E}"/>
                </a:ext>
              </a:extLst>
            </p:cNvPr>
            <p:cNvSpPr>
              <a:spLocks noChangeAspect="1"/>
            </p:cNvSpPr>
            <p:nvPr/>
          </p:nvSpPr>
          <p:spPr>
            <a:xfrm>
              <a:off x="5875682" y="541854"/>
              <a:ext cx="440636" cy="449189"/>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 name="connsiteX5" fmla="*/ 132198 w 190500"/>
                <a:gd name="connsiteY5" fmla="*/ 44456 h 190500"/>
                <a:gd name="connsiteX6" fmla="*/ 139764 w 190500"/>
                <a:gd name="connsiteY6" fmla="*/ 44310 h 190500"/>
                <a:gd name="connsiteX7" fmla="*/ 141362 w 190500"/>
                <a:gd name="connsiteY7" fmla="*/ 51706 h 190500"/>
                <a:gd name="connsiteX8" fmla="*/ 140131 w 190500"/>
                <a:gd name="connsiteY8" fmla="*/ 54089 h 190500"/>
                <a:gd name="connsiteX9" fmla="*/ 136856 w 190500"/>
                <a:gd name="connsiteY9" fmla="*/ 60406 h 190500"/>
                <a:gd name="connsiteX10" fmla="*/ 126640 w 190500"/>
                <a:gd name="connsiteY10" fmla="*/ 79926 h 190500"/>
                <a:gd name="connsiteX11" fmla="*/ 115629 w 190500"/>
                <a:gd name="connsiteY11" fmla="*/ 100469 h 190500"/>
                <a:gd name="connsiteX12" fmla="*/ 111327 w 190500"/>
                <a:gd name="connsiteY12" fmla="*/ 108117 h 190500"/>
                <a:gd name="connsiteX13" fmla="*/ 108288 w 190500"/>
                <a:gd name="connsiteY13" fmla="*/ 112879 h 190500"/>
                <a:gd name="connsiteX14" fmla="*/ 83201 w 190500"/>
                <a:gd name="connsiteY14" fmla="*/ 115804 h 190500"/>
                <a:gd name="connsiteX15" fmla="*/ 80276 w 190500"/>
                <a:gd name="connsiteY15" fmla="*/ 90717 h 190500"/>
                <a:gd name="connsiteX16" fmla="*/ 84210 w 190500"/>
                <a:gd name="connsiteY16" fmla="*/ 86664 h 190500"/>
                <a:gd name="connsiteX17" fmla="*/ 90664 w 190500"/>
                <a:gd name="connsiteY17" fmla="*/ 80719 h 190500"/>
                <a:gd name="connsiteX18" fmla="*/ 108122 w 190500"/>
                <a:gd name="connsiteY18" fmla="*/ 65276 h 190500"/>
                <a:gd name="connsiteX19" fmla="*/ 124769 w 190500"/>
                <a:gd name="connsiteY19" fmla="*/ 50843 h 190500"/>
                <a:gd name="connsiteX20" fmla="*/ 130163 w 190500"/>
                <a:gd name="connsiteY20" fmla="*/ 46202 h 190500"/>
                <a:gd name="connsiteX21" fmla="*/ 132198 w 190500"/>
                <a:gd name="connsiteY21" fmla="*/ 44456 h 190500"/>
                <a:gd name="connsiteX22" fmla="*/ 56523 w 190500"/>
                <a:gd name="connsiteY22" fmla="*/ 144080 h 190500"/>
                <a:gd name="connsiteX23" fmla="*/ 46420 w 190500"/>
                <a:gd name="connsiteY23" fmla="*/ 144080 h 190500"/>
                <a:gd name="connsiteX24" fmla="*/ 46420 w 190500"/>
                <a:gd name="connsiteY24" fmla="*/ 46420 h 190500"/>
                <a:gd name="connsiteX25" fmla="*/ 111179 w 190500"/>
                <a:gd name="connsiteY25" fmla="*/ 28047 h 190500"/>
                <a:gd name="connsiteX26" fmla="*/ 116490 w 190500"/>
                <a:gd name="connsiteY26" fmla="*/ 36641 h 190500"/>
                <a:gd name="connsiteX27" fmla="*/ 107895 w 190500"/>
                <a:gd name="connsiteY27" fmla="*/ 41952 h 190500"/>
                <a:gd name="connsiteX28" fmla="*/ 56523 w 190500"/>
                <a:gd name="connsiteY28" fmla="*/ 56523 h 190500"/>
                <a:gd name="connsiteX29" fmla="*/ 56523 w 190500"/>
                <a:gd name="connsiteY29" fmla="*/ 133978 h 190500"/>
                <a:gd name="connsiteX30" fmla="*/ 56523 w 190500"/>
                <a:gd name="connsiteY30" fmla="*/ 144080 h 190500"/>
                <a:gd name="connsiteX31" fmla="*/ 151332 w 190500"/>
                <a:gd name="connsiteY31" fmla="*/ 68023 h 190500"/>
                <a:gd name="connsiteX32" fmla="*/ 160434 w 190500"/>
                <a:gd name="connsiteY32" fmla="*/ 72408 h 190500"/>
                <a:gd name="connsiteX33" fmla="*/ 144080 w 190500"/>
                <a:gd name="connsiteY33" fmla="*/ 144080 h 190500"/>
                <a:gd name="connsiteX34" fmla="*/ 133978 w 190500"/>
                <a:gd name="connsiteY34" fmla="*/ 144080 h 190500"/>
                <a:gd name="connsiteX35" fmla="*/ 133978 w 190500"/>
                <a:gd name="connsiteY35" fmla="*/ 133978 h 190500"/>
                <a:gd name="connsiteX36" fmla="*/ 146948 w 190500"/>
                <a:gd name="connsiteY36" fmla="*/ 77124 h 190500"/>
                <a:gd name="connsiteX37" fmla="*/ 151332 w 190500"/>
                <a:gd name="connsiteY37" fmla="*/ 6802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500">
                  <a:moveTo>
                    <a:pt x="95250" y="190500"/>
                  </a:moveTo>
                  <a:cubicBezTo>
                    <a:pt x="147855" y="190500"/>
                    <a:pt x="190500" y="147855"/>
                    <a:pt x="190500" y="95250"/>
                  </a:cubicBezTo>
                  <a:cubicBezTo>
                    <a:pt x="190500" y="42645"/>
                    <a:pt x="147855" y="0"/>
                    <a:pt x="95250" y="0"/>
                  </a:cubicBezTo>
                  <a:cubicBezTo>
                    <a:pt x="42645" y="0"/>
                    <a:pt x="0" y="42645"/>
                    <a:pt x="0" y="95250"/>
                  </a:cubicBezTo>
                  <a:cubicBezTo>
                    <a:pt x="0" y="147855"/>
                    <a:pt x="42645" y="190500"/>
                    <a:pt x="95250" y="190500"/>
                  </a:cubicBezTo>
                  <a:close/>
                  <a:moveTo>
                    <a:pt x="132198" y="44456"/>
                  </a:moveTo>
                  <a:cubicBezTo>
                    <a:pt x="134362" y="42605"/>
                    <a:pt x="137531" y="42544"/>
                    <a:pt x="139764" y="44310"/>
                  </a:cubicBezTo>
                  <a:cubicBezTo>
                    <a:pt x="141997" y="46076"/>
                    <a:pt x="142666" y="49175"/>
                    <a:pt x="141362" y="51706"/>
                  </a:cubicBezTo>
                  <a:lnTo>
                    <a:pt x="140131" y="54089"/>
                  </a:lnTo>
                  <a:cubicBezTo>
                    <a:pt x="139346" y="55607"/>
                    <a:pt x="138220" y="57781"/>
                    <a:pt x="136856" y="60406"/>
                  </a:cubicBezTo>
                  <a:cubicBezTo>
                    <a:pt x="134129" y="65654"/>
                    <a:pt x="130449" y="72708"/>
                    <a:pt x="126640" y="79926"/>
                  </a:cubicBezTo>
                  <a:cubicBezTo>
                    <a:pt x="122833" y="87139"/>
                    <a:pt x="118886" y="94538"/>
                    <a:pt x="115629" y="100469"/>
                  </a:cubicBezTo>
                  <a:cubicBezTo>
                    <a:pt x="114001" y="103431"/>
                    <a:pt x="112530" y="106055"/>
                    <a:pt x="111327" y="108117"/>
                  </a:cubicBezTo>
                  <a:cubicBezTo>
                    <a:pt x="110207" y="110037"/>
                    <a:pt x="109107" y="111844"/>
                    <a:pt x="108288" y="112879"/>
                  </a:cubicBezTo>
                  <a:cubicBezTo>
                    <a:pt x="102168" y="120614"/>
                    <a:pt x="90936" y="121924"/>
                    <a:pt x="83201" y="115804"/>
                  </a:cubicBezTo>
                  <a:cubicBezTo>
                    <a:pt x="75465" y="109684"/>
                    <a:pt x="74156" y="98452"/>
                    <a:pt x="80276" y="90717"/>
                  </a:cubicBezTo>
                  <a:cubicBezTo>
                    <a:pt x="81095" y="89682"/>
                    <a:pt x="82601" y="88195"/>
                    <a:pt x="84210" y="86664"/>
                  </a:cubicBezTo>
                  <a:cubicBezTo>
                    <a:pt x="85940" y="85018"/>
                    <a:pt x="88156" y="82983"/>
                    <a:pt x="90664" y="80719"/>
                  </a:cubicBezTo>
                  <a:cubicBezTo>
                    <a:pt x="95685" y="76184"/>
                    <a:pt x="101978" y="70640"/>
                    <a:pt x="108122" y="65276"/>
                  </a:cubicBezTo>
                  <a:cubicBezTo>
                    <a:pt x="114270" y="59909"/>
                    <a:pt x="120289" y="54704"/>
                    <a:pt x="124769" y="50843"/>
                  </a:cubicBezTo>
                  <a:cubicBezTo>
                    <a:pt x="127009" y="48912"/>
                    <a:pt x="128866" y="47316"/>
                    <a:pt x="130163" y="46202"/>
                  </a:cubicBezTo>
                  <a:lnTo>
                    <a:pt x="132198" y="44456"/>
                  </a:lnTo>
                  <a:close/>
                  <a:moveTo>
                    <a:pt x="56523" y="144080"/>
                  </a:moveTo>
                  <a:cubicBezTo>
                    <a:pt x="53733" y="146870"/>
                    <a:pt x="49210" y="146870"/>
                    <a:pt x="46420" y="144080"/>
                  </a:cubicBezTo>
                  <a:cubicBezTo>
                    <a:pt x="19452" y="117112"/>
                    <a:pt x="19452" y="73388"/>
                    <a:pt x="46420" y="46420"/>
                  </a:cubicBezTo>
                  <a:cubicBezTo>
                    <a:pt x="63992" y="28848"/>
                    <a:pt x="88677" y="22734"/>
                    <a:pt x="111179" y="28047"/>
                  </a:cubicBezTo>
                  <a:cubicBezTo>
                    <a:pt x="115019" y="28954"/>
                    <a:pt x="117397" y="32802"/>
                    <a:pt x="116490" y="36641"/>
                  </a:cubicBezTo>
                  <a:cubicBezTo>
                    <a:pt x="115583" y="40481"/>
                    <a:pt x="111736" y="42859"/>
                    <a:pt x="107895" y="41952"/>
                  </a:cubicBezTo>
                  <a:cubicBezTo>
                    <a:pt x="90011" y="37729"/>
                    <a:pt x="70449" y="42596"/>
                    <a:pt x="56523" y="56523"/>
                  </a:cubicBezTo>
                  <a:cubicBezTo>
                    <a:pt x="35134" y="77912"/>
                    <a:pt x="35134" y="112588"/>
                    <a:pt x="56523" y="133978"/>
                  </a:cubicBezTo>
                  <a:cubicBezTo>
                    <a:pt x="59312" y="136768"/>
                    <a:pt x="59312" y="141290"/>
                    <a:pt x="56523" y="144080"/>
                  </a:cubicBezTo>
                  <a:close/>
                  <a:moveTo>
                    <a:pt x="151332" y="68023"/>
                  </a:moveTo>
                  <a:cubicBezTo>
                    <a:pt x="155057" y="66720"/>
                    <a:pt x="159131" y="68684"/>
                    <a:pt x="160434" y="72408"/>
                  </a:cubicBezTo>
                  <a:cubicBezTo>
                    <a:pt x="168910" y="96644"/>
                    <a:pt x="163472" y="124689"/>
                    <a:pt x="144080" y="144080"/>
                  </a:cubicBezTo>
                  <a:cubicBezTo>
                    <a:pt x="141290" y="146870"/>
                    <a:pt x="136768" y="146870"/>
                    <a:pt x="133978" y="144080"/>
                  </a:cubicBezTo>
                  <a:cubicBezTo>
                    <a:pt x="131188" y="141290"/>
                    <a:pt x="131188" y="136768"/>
                    <a:pt x="133978" y="133978"/>
                  </a:cubicBezTo>
                  <a:cubicBezTo>
                    <a:pt x="149343" y="118611"/>
                    <a:pt x="153680" y="96377"/>
                    <a:pt x="146948" y="77124"/>
                  </a:cubicBezTo>
                  <a:cubicBezTo>
                    <a:pt x="145645" y="73400"/>
                    <a:pt x="147608" y="69325"/>
                    <a:pt x="151332" y="68023"/>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79" name="Group 78">
            <a:extLst>
              <a:ext uri="{FF2B5EF4-FFF2-40B4-BE49-F238E27FC236}">
                <a16:creationId xmlns:a16="http://schemas.microsoft.com/office/drawing/2014/main" id="{7758662F-ED1B-46F4-0D01-66622D3F9466}"/>
              </a:ext>
              <a:ext uri="{C183D7F6-B498-43B3-948B-1728B52AA6E4}">
                <adec:decorative xmlns:adec="http://schemas.microsoft.com/office/drawing/2017/decorative" val="1"/>
              </a:ext>
            </a:extLst>
          </p:cNvPr>
          <p:cNvGrpSpPr/>
          <p:nvPr/>
        </p:nvGrpSpPr>
        <p:grpSpPr>
          <a:xfrm>
            <a:off x="3336697" y="457200"/>
            <a:ext cx="1645920" cy="1097280"/>
            <a:chOff x="3336697" y="457200"/>
            <a:chExt cx="1645920" cy="1097280"/>
          </a:xfrm>
        </p:grpSpPr>
        <p:sp>
          <p:nvSpPr>
            <p:cNvPr id="80" name="Rounded Rectangle 21">
              <a:extLst>
                <a:ext uri="{FF2B5EF4-FFF2-40B4-BE49-F238E27FC236}">
                  <a16:creationId xmlns:a16="http://schemas.microsoft.com/office/drawing/2014/main" id="{37034776-B737-58DA-9F13-8C983AD02302}"/>
                </a:ext>
              </a:extLst>
            </p:cNvPr>
            <p:cNvSpPr/>
            <p:nvPr/>
          </p:nvSpPr>
          <p:spPr>
            <a:xfrm>
              <a:off x="3336697" y="457200"/>
              <a:ext cx="1645920" cy="1097280"/>
            </a:xfrm>
            <a:prstGeom prst="roundRect">
              <a:avLst>
                <a:gd name="adj" fmla="val 5742"/>
              </a:avLst>
            </a:prstGeom>
            <a:solidFill>
              <a:srgbClr val="F4F3F5"/>
            </a:solidFill>
            <a:effectLst/>
          </p:spPr>
          <p:txBody>
            <a:bodyPr wrap="square" lIns="0" tIns="64008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More secure </a:t>
              </a:r>
              <a:br>
                <a:rPr lang="en-US" sz="1200" kern="0">
                  <a:ln w="3175">
                    <a:noFill/>
                  </a:ln>
                  <a:solidFill>
                    <a:srgbClr val="000000"/>
                  </a:solidFill>
                  <a:ea typeface="Open Sans SemiBold" panose="020B0706030804020204" pitchFamily="34" charset="0"/>
                  <a:cs typeface="Open Sans SemiBold" panose="020B0706030804020204" pitchFamily="34" charset="0"/>
                </a:rPr>
              </a:br>
              <a:r>
                <a:rPr lang="en-US" sz="1200" kern="0">
                  <a:ln w="3175">
                    <a:noFill/>
                  </a:ln>
                  <a:solidFill>
                    <a:srgbClr val="000000"/>
                  </a:solidFill>
                  <a:ea typeface="Open Sans SemiBold" panose="020B0706030804020204" pitchFamily="34" charset="0"/>
                  <a:cs typeface="Open Sans SemiBold" panose="020B0706030804020204" pitchFamily="34" charset="0"/>
                </a:rPr>
                <a:t>defaults</a:t>
              </a:r>
            </a:p>
          </p:txBody>
        </p:sp>
        <p:sp>
          <p:nvSpPr>
            <p:cNvPr id="81" name="Graphic 51">
              <a:extLst>
                <a:ext uri="{FF2B5EF4-FFF2-40B4-BE49-F238E27FC236}">
                  <a16:creationId xmlns:a16="http://schemas.microsoft.com/office/drawing/2014/main" id="{F46BC04A-49F0-1D52-C93C-4340265479E4}"/>
                </a:ext>
                <a:ext uri="{C183D7F6-B498-43B3-948B-1728B52AA6E4}">
                  <adec:decorative xmlns:adec="http://schemas.microsoft.com/office/drawing/2017/decorative" val="1"/>
                </a:ext>
              </a:extLst>
            </p:cNvPr>
            <p:cNvSpPr/>
            <p:nvPr/>
          </p:nvSpPr>
          <p:spPr>
            <a:xfrm>
              <a:off x="3973739" y="589407"/>
              <a:ext cx="371837" cy="464797"/>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82" name="Group 81">
            <a:extLst>
              <a:ext uri="{FF2B5EF4-FFF2-40B4-BE49-F238E27FC236}">
                <a16:creationId xmlns:a16="http://schemas.microsoft.com/office/drawing/2014/main" id="{4BC5C6F6-05B2-B84F-C89C-8FB8062CEF93}"/>
              </a:ext>
            </a:extLst>
          </p:cNvPr>
          <p:cNvGrpSpPr/>
          <p:nvPr/>
        </p:nvGrpSpPr>
        <p:grpSpPr>
          <a:xfrm>
            <a:off x="9117686" y="472247"/>
            <a:ext cx="1188720" cy="1889568"/>
            <a:chOff x="9117686" y="472247"/>
            <a:chExt cx="1188720" cy="1889568"/>
          </a:xfrm>
        </p:grpSpPr>
        <p:sp>
          <p:nvSpPr>
            <p:cNvPr id="83" name="Rounded Rectangle 21">
              <a:extLst>
                <a:ext uri="{FF2B5EF4-FFF2-40B4-BE49-F238E27FC236}">
                  <a16:creationId xmlns:a16="http://schemas.microsoft.com/office/drawing/2014/main" id="{0D1F360B-BCC5-2D80-A9A1-F7509AD5CCA8}"/>
                </a:ext>
                <a:ext uri="{C183D7F6-B498-43B3-948B-1728B52AA6E4}">
                  <adec:decorative xmlns:adec="http://schemas.microsoft.com/office/drawing/2017/decorative" val="1"/>
                </a:ext>
              </a:extLst>
            </p:cNvPr>
            <p:cNvSpPr/>
            <p:nvPr/>
          </p:nvSpPr>
          <p:spPr>
            <a:xfrm>
              <a:off x="9117686" y="472247"/>
              <a:ext cx="1188720" cy="1889568"/>
            </a:xfrm>
            <a:prstGeom prst="roundRect">
              <a:avLst>
                <a:gd name="adj" fmla="val 5742"/>
              </a:avLst>
            </a:prstGeom>
            <a:solidFill>
              <a:srgbClr val="F4F3F5"/>
            </a:solidFill>
            <a:effectLst/>
          </p:spPr>
          <p:txBody>
            <a:bodyPr wrap="square" lIns="0" tIns="1051560" rIns="0" bIns="0" anchor="t" anchorCtr="0">
              <a:noAutofit/>
            </a:bodyPr>
            <a:lstStyle/>
            <a:p>
              <a:pPr algn="ctr" defTabSz="914367" fontAlgn="base">
                <a:spcBef>
                  <a:spcPct val="0"/>
                </a:spcBef>
                <a:spcAft>
                  <a:spcPct val="0"/>
                </a:spcAft>
              </a:pPr>
              <a:r>
                <a:rPr lang="en-US" sz="1200" kern="0">
                  <a:ln w="3175">
                    <a:noFill/>
                  </a:ln>
                  <a:solidFill>
                    <a:srgbClr val="000000"/>
                  </a:solidFill>
                  <a:ea typeface="Open Sans SemiBold" panose="020B0706030804020204" pitchFamily="34" charset="0"/>
                  <a:cs typeface="Open Sans SemiBold" panose="020B0706030804020204" pitchFamily="34" charset="0"/>
                </a:rPr>
                <a:t>Improved</a:t>
              </a:r>
            </a:p>
            <a:p>
              <a:pPr algn="ctr" defTabSz="914367" fontAlgn="base">
                <a:spcBef>
                  <a:spcPct val="0"/>
                </a:spcBef>
                <a:spcAft>
                  <a:spcPct val="0"/>
                </a:spcAft>
              </a:pPr>
              <a:r>
                <a:rPr lang="en-US" sz="1200" kern="0">
                  <a:ln w="3175">
                    <a:noFill/>
                  </a:ln>
                  <a:solidFill>
                    <a:srgbClr val="000000"/>
                  </a:solidFill>
                  <a:ea typeface="Open Sans SemiBold" panose="020B0706030804020204" pitchFamily="34" charset="0"/>
                  <a:cs typeface="Open Sans SemiBold" panose="020B0706030804020204" pitchFamily="34" charset="0"/>
                </a:rPr>
                <a:t>Azure Configuration</a:t>
              </a:r>
            </a:p>
          </p:txBody>
        </p:sp>
        <p:pic>
          <p:nvPicPr>
            <p:cNvPr id="84" name="Picture 4">
              <a:extLst>
                <a:ext uri="{FF2B5EF4-FFF2-40B4-BE49-F238E27FC236}">
                  <a16:creationId xmlns:a16="http://schemas.microsoft.com/office/drawing/2014/main" id="{39DA6C67-3C7E-EB1F-5EC2-BD94008D2E93}"/>
                </a:ext>
                <a:ext uri="{C183D7F6-B498-43B3-948B-1728B52AA6E4}">
                  <adec:decorative xmlns:adec="http://schemas.microsoft.com/office/drawing/2017/decorative" val="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756" r="17687"/>
            <a:stretch/>
          </p:blipFill>
          <p:spPr bwMode="auto">
            <a:xfrm>
              <a:off x="9301794" y="622150"/>
              <a:ext cx="820505" cy="737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35CDB7E8-FA9A-EDE4-9B42-3C76D6EE8DB4}"/>
              </a:ext>
            </a:extLst>
          </p:cNvPr>
          <p:cNvGrpSpPr/>
          <p:nvPr/>
        </p:nvGrpSpPr>
        <p:grpSpPr>
          <a:xfrm>
            <a:off x="472440" y="4937759"/>
            <a:ext cx="11247120" cy="1463040"/>
            <a:chOff x="472440" y="4937759"/>
            <a:chExt cx="11247120" cy="1463040"/>
          </a:xfrm>
        </p:grpSpPr>
        <p:grpSp>
          <p:nvGrpSpPr>
            <p:cNvPr id="2" name="Group 1">
              <a:extLst>
                <a:ext uri="{FF2B5EF4-FFF2-40B4-BE49-F238E27FC236}">
                  <a16:creationId xmlns:a16="http://schemas.microsoft.com/office/drawing/2014/main" id="{0F2D3C80-39B6-DBB0-9ED9-83553D1B1C78}"/>
                </a:ext>
              </a:extLst>
            </p:cNvPr>
            <p:cNvGrpSpPr/>
            <p:nvPr/>
          </p:nvGrpSpPr>
          <p:grpSpPr>
            <a:xfrm>
              <a:off x="472440" y="4937759"/>
              <a:ext cx="11247120" cy="1463040"/>
              <a:chOff x="472440" y="4937759"/>
              <a:chExt cx="11247120" cy="1463040"/>
            </a:xfrm>
          </p:grpSpPr>
          <p:sp>
            <p:nvSpPr>
              <p:cNvPr id="9" name="Rounded Rectangle 21">
                <a:extLst>
                  <a:ext uri="{FF2B5EF4-FFF2-40B4-BE49-F238E27FC236}">
                    <a16:creationId xmlns:a16="http://schemas.microsoft.com/office/drawing/2014/main" id="{2D195750-53D2-78E3-D214-389E1865F3D7}"/>
                  </a:ext>
                </a:extLst>
              </p:cNvPr>
              <p:cNvSpPr/>
              <p:nvPr/>
            </p:nvSpPr>
            <p:spPr>
              <a:xfrm>
                <a:off x="472440" y="4937759"/>
                <a:ext cx="11247120" cy="1463040"/>
              </a:xfrm>
              <a:prstGeom prst="roundRect">
                <a:avLst>
                  <a:gd name="adj" fmla="val 5742"/>
                </a:avLst>
              </a:prstGeom>
              <a:solidFill>
                <a:srgbClr val="F4F3F5"/>
              </a:solidFill>
              <a:effectLst/>
            </p:spPr>
            <p:txBody>
              <a:bodyPr wrap="square" lIns="182880" tIns="411480" rIns="0" bIns="0" anchor="t" anchorCtr="0">
                <a:noAutofit/>
              </a:bodyPr>
              <a:lstStyle/>
              <a:p>
                <a:pPr lvl="0" algn="r" defTabSz="914367" fontAlgn="base">
                  <a:spcBef>
                    <a:spcPct val="0"/>
                  </a:spcBef>
                  <a:spcAft>
                    <a:spcPct val="0"/>
                  </a:spcAft>
                  <a:defRPr/>
                </a:pPr>
                <a:endParaRPr lang="en-US" sz="2400" kern="0" dirty="0">
                  <a:ln w="3175">
                    <a:noFill/>
                  </a:ln>
                  <a:solidFill>
                    <a:srgbClr val="000000"/>
                  </a:solidFill>
                  <a:ea typeface="Open Sans SemiBold" panose="020B0706030804020204" pitchFamily="34" charset="0"/>
                  <a:cs typeface="Open Sans SemiBold" panose="020B0706030804020204" pitchFamily="34" charset="0"/>
                </a:endParaRPr>
              </a:p>
            </p:txBody>
          </p:sp>
          <p:pic>
            <p:nvPicPr>
              <p:cNvPr id="11" name="Picture 10" descr="A purple and black wave&#10;&#10;Description automatically generated">
                <a:extLst>
                  <a:ext uri="{FF2B5EF4-FFF2-40B4-BE49-F238E27FC236}">
                    <a16:creationId xmlns:a16="http://schemas.microsoft.com/office/drawing/2014/main" id="{DADA6055-5AD4-BF97-9E50-2B9FD33DC160}"/>
                  </a:ext>
                </a:extLst>
              </p:cNvPr>
              <p:cNvPicPr>
                <a:picLocks noChangeAspect="1"/>
              </p:cNvPicPr>
              <p:nvPr/>
            </p:nvPicPr>
            <p:blipFill>
              <a:blip r:embed="rId12"/>
              <a:srcRect/>
              <a:stretch>
                <a:fillRect/>
              </a:stretch>
            </p:blipFill>
            <p:spPr>
              <a:xfrm flipH="1">
                <a:off x="472440" y="5890512"/>
                <a:ext cx="11247119" cy="510287"/>
              </a:xfrm>
              <a:custGeom>
                <a:avLst/>
                <a:gdLst>
                  <a:gd name="connsiteX0" fmla="*/ 11247119 w 11247119"/>
                  <a:gd name="connsiteY0" fmla="*/ 0 h 510287"/>
                  <a:gd name="connsiteX1" fmla="*/ 0 w 11247119"/>
                  <a:gd name="connsiteY1" fmla="*/ 0 h 510287"/>
                  <a:gd name="connsiteX2" fmla="*/ 0 w 11247119"/>
                  <a:gd name="connsiteY2" fmla="*/ 426284 h 510287"/>
                  <a:gd name="connsiteX3" fmla="*/ 6601 w 11247119"/>
                  <a:gd name="connsiteY3" fmla="*/ 458979 h 510287"/>
                  <a:gd name="connsiteX4" fmla="*/ 84007 w 11247119"/>
                  <a:gd name="connsiteY4" fmla="*/ 510287 h 510287"/>
                  <a:gd name="connsiteX5" fmla="*/ 11163111 w 11247119"/>
                  <a:gd name="connsiteY5" fmla="*/ 510287 h 510287"/>
                  <a:gd name="connsiteX6" fmla="*/ 11247119 w 11247119"/>
                  <a:gd name="connsiteY6" fmla="*/ 426279 h 51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7119" h="510287">
                    <a:moveTo>
                      <a:pt x="11247119" y="0"/>
                    </a:moveTo>
                    <a:lnTo>
                      <a:pt x="0" y="0"/>
                    </a:lnTo>
                    <a:lnTo>
                      <a:pt x="0" y="426284"/>
                    </a:lnTo>
                    <a:lnTo>
                      <a:pt x="6601" y="458979"/>
                    </a:lnTo>
                    <a:cubicBezTo>
                      <a:pt x="19354" y="489130"/>
                      <a:pt x="49210" y="510287"/>
                      <a:pt x="84007" y="510287"/>
                    </a:cubicBezTo>
                    <a:lnTo>
                      <a:pt x="11163111" y="510287"/>
                    </a:lnTo>
                    <a:cubicBezTo>
                      <a:pt x="11209507" y="510287"/>
                      <a:pt x="11247119" y="472675"/>
                      <a:pt x="11247119" y="426279"/>
                    </a:cubicBezTo>
                    <a:close/>
                  </a:path>
                </a:pathLst>
              </a:custGeom>
            </p:spPr>
          </p:pic>
        </p:grpSp>
        <p:sp>
          <p:nvSpPr>
            <p:cNvPr id="4" name="TextBox 3">
              <a:extLst>
                <a:ext uri="{FF2B5EF4-FFF2-40B4-BE49-F238E27FC236}">
                  <a16:creationId xmlns:a16="http://schemas.microsoft.com/office/drawing/2014/main" id="{29723D91-CCE2-2CFD-D0FB-6A8D02CEAFF4}"/>
                </a:ext>
              </a:extLst>
            </p:cNvPr>
            <p:cNvSpPr txBox="1"/>
            <p:nvPr/>
          </p:nvSpPr>
          <p:spPr>
            <a:xfrm>
              <a:off x="578224" y="5175595"/>
              <a:ext cx="11031070" cy="646331"/>
            </a:xfrm>
            <a:prstGeom prst="rect">
              <a:avLst/>
            </a:prstGeom>
            <a:noFill/>
          </p:spPr>
          <p:txBody>
            <a:bodyPr wrap="square">
              <a:spAutoFit/>
            </a:bodyPr>
            <a:lstStyle/>
            <a:p>
              <a:pPr algn="ctr"/>
              <a:r>
                <a:rPr lang="en-US" sz="3600" kern="0" dirty="0">
                  <a:ln w="3175">
                    <a:noFill/>
                  </a:ln>
                  <a:solidFill>
                    <a:schemeClr val="accent2">
                      <a:lumMod val="75000"/>
                    </a:schemeClr>
                  </a:solidFill>
                  <a:ea typeface="Open Sans SemiBold" panose="020B0706030804020204" pitchFamily="34" charset="0"/>
                  <a:cs typeface="Open Sans SemiBold" panose="020B0706030804020204" pitchFamily="34" charset="0"/>
                </a:rPr>
                <a:t>Announced at .NET Conf </a:t>
              </a:r>
              <a:endParaRPr lang="en-US" sz="3600" dirty="0">
                <a:solidFill>
                  <a:schemeClr val="accent2">
                    <a:lumMod val="75000"/>
                  </a:schemeClr>
                </a:solidFill>
              </a:endParaRPr>
            </a:p>
          </p:txBody>
        </p:sp>
      </p:grpSp>
    </p:spTree>
    <p:extLst>
      <p:ext uri="{BB962C8B-B14F-4D97-AF65-F5344CB8AC3E}">
        <p14:creationId xmlns:p14="http://schemas.microsoft.com/office/powerpoint/2010/main" val="202104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3.33333E-6 L 0 0.06365 " pathEditMode="relative" rAng="0" ptsTypes="AA">
                                      <p:cBhvr>
                                        <p:cTn id="9" dur="500" spd="-100000" fill="hold"/>
                                        <p:tgtEl>
                                          <p:spTgt spid="13"/>
                                        </p:tgtEl>
                                        <p:attrNameLst>
                                          <p:attrName>ppt_x</p:attrName>
                                          <p:attrName>ppt_y</p:attrName>
                                        </p:attrNameLst>
                                      </p:cBhvr>
                                      <p:rCtr x="0" y="3171"/>
                                    </p:animMotion>
                                  </p:childTnLst>
                                </p:cTn>
                              </p:par>
                              <p:par>
                                <p:cTn id="10" presetID="10"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7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25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25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25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5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25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nodeType="withEffect">
                                  <p:stCondLst>
                                    <p:cond delay="5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10" presetClass="entr" presetSubtype="0" fill="hold" nodeType="withEffect">
                                  <p:stCondLst>
                                    <p:cond delay="50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par>
                                <p:cTn id="46" presetID="10" presetClass="entr" presetSubtype="0" fill="hold" nodeType="withEffect">
                                  <p:stCondLst>
                                    <p:cond delay="75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nodeType="withEffect">
                                  <p:stCondLst>
                                    <p:cond delay="75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698432-2D58-D940-A0AE-7748E2A4879B}"/>
              </a:ext>
            </a:extLst>
          </p:cNvPr>
          <p:cNvSpPr>
            <a:spLocks noGrp="1"/>
          </p:cNvSpPr>
          <p:nvPr>
            <p:ph type="ctrTitle"/>
          </p:nvPr>
        </p:nvSpPr>
        <p:spPr/>
        <p:txBody>
          <a:bodyPr/>
          <a:lstStyle/>
          <a:p>
            <a:r>
              <a:rPr lang="en-US" dirty="0"/>
              <a:t>Aspire Getting Started</a:t>
            </a:r>
          </a:p>
        </p:txBody>
      </p:sp>
      <p:sp>
        <p:nvSpPr>
          <p:cNvPr id="7" name="Subtitle 6">
            <a:extLst>
              <a:ext uri="{FF2B5EF4-FFF2-40B4-BE49-F238E27FC236}">
                <a16:creationId xmlns:a16="http://schemas.microsoft.com/office/drawing/2014/main" id="{4C780BDD-62B7-3E51-C2DE-09259F62CC03}"/>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374916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04754-12AD-8073-A5AA-BF2E32E83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565FE-CF5B-74AF-CA94-86B41DCCA2B1}"/>
              </a:ext>
            </a:extLst>
          </p:cNvPr>
          <p:cNvSpPr>
            <a:spLocks noGrp="1"/>
          </p:cNvSpPr>
          <p:nvPr>
            <p:ph type="ctrTitle"/>
          </p:nvPr>
        </p:nvSpPr>
        <p:spPr>
          <a:xfrm>
            <a:off x="1280159" y="3386775"/>
            <a:ext cx="8311102" cy="3080335"/>
          </a:xfrm>
        </p:spPr>
        <p:txBody>
          <a:bodyPr/>
          <a:lstStyle/>
          <a:p>
            <a:r>
              <a:rPr lang="en-US" dirty="0"/>
              <a:t>What makes aspire worth it?</a:t>
            </a:r>
          </a:p>
        </p:txBody>
      </p:sp>
    </p:spTree>
    <p:extLst>
      <p:ext uri="{BB962C8B-B14F-4D97-AF65-F5344CB8AC3E}">
        <p14:creationId xmlns:p14="http://schemas.microsoft.com/office/powerpoint/2010/main" val="295157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45F37-4613-5E8E-72A2-322778E8D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BDC50-35D7-C232-77BD-B5990B7F1507}"/>
              </a:ext>
            </a:extLst>
          </p:cNvPr>
          <p:cNvSpPr>
            <a:spLocks noGrp="1"/>
          </p:cNvSpPr>
          <p:nvPr>
            <p:ph type="title"/>
          </p:nvPr>
        </p:nvSpPr>
        <p:spPr/>
        <p:txBody>
          <a:bodyPr/>
          <a:lstStyle/>
          <a:p>
            <a:r>
              <a:rPr lang="en-US" dirty="0"/>
              <a:t>orchestration</a:t>
            </a:r>
          </a:p>
        </p:txBody>
      </p:sp>
      <p:pic>
        <p:nvPicPr>
          <p:cNvPr id="4100" name="Picture 4" descr="The relationship between the projects in the .NET Aspire Starter Application template.">
            <a:extLst>
              <a:ext uri="{FF2B5EF4-FFF2-40B4-BE49-F238E27FC236}">
                <a16:creationId xmlns:a16="http://schemas.microsoft.com/office/drawing/2014/main" id="{AAFE5BF1-3A8F-C2FA-BA68-71B6A7011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755" y="2291988"/>
            <a:ext cx="9612489" cy="370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5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C4177-839C-0B08-08FA-7448CE367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6D36D-E3EA-3F4A-1627-EF6158BABC9C}"/>
              </a:ext>
            </a:extLst>
          </p:cNvPr>
          <p:cNvSpPr>
            <a:spLocks noGrp="1"/>
          </p:cNvSpPr>
          <p:nvPr>
            <p:ph type="title"/>
          </p:nvPr>
        </p:nvSpPr>
        <p:spPr/>
        <p:txBody>
          <a:bodyPr/>
          <a:lstStyle/>
          <a:p>
            <a:r>
              <a:rPr lang="en-US" dirty="0"/>
              <a:t>Doing the wiring for you</a:t>
            </a:r>
          </a:p>
        </p:txBody>
      </p:sp>
      <p:sp>
        <p:nvSpPr>
          <p:cNvPr id="3" name="Content Placeholder 2">
            <a:extLst>
              <a:ext uri="{FF2B5EF4-FFF2-40B4-BE49-F238E27FC236}">
                <a16:creationId xmlns:a16="http://schemas.microsoft.com/office/drawing/2014/main" id="{CB91A776-1355-5CC3-2474-1A5477E643A2}"/>
              </a:ext>
            </a:extLst>
          </p:cNvPr>
          <p:cNvSpPr>
            <a:spLocks noGrp="1"/>
          </p:cNvSpPr>
          <p:nvPr>
            <p:ph idx="1"/>
          </p:nvPr>
        </p:nvSpPr>
        <p:spPr/>
        <p:txBody>
          <a:bodyPr>
            <a:normAutofit lnSpcReduction="10000"/>
          </a:bodyPr>
          <a:lstStyle/>
          <a:p>
            <a:endParaRPr lang="en-US" dirty="0"/>
          </a:p>
          <a:p>
            <a:r>
              <a:rPr lang="en-US" dirty="0"/>
              <a:t>Service Discovery</a:t>
            </a:r>
          </a:p>
          <a:p>
            <a:endParaRPr lang="en-US" dirty="0"/>
          </a:p>
          <a:p>
            <a:r>
              <a:rPr lang="en-US" dirty="0"/>
              <a:t>Service Defaults</a:t>
            </a:r>
          </a:p>
          <a:p>
            <a:endParaRPr lang="en-US" dirty="0"/>
          </a:p>
          <a:p>
            <a:r>
              <a:rPr lang="en-US" dirty="0"/>
              <a:t>Health checks</a:t>
            </a:r>
          </a:p>
          <a:p>
            <a:endParaRPr lang="en-US" dirty="0"/>
          </a:p>
          <a:p>
            <a:r>
              <a:rPr lang="en-US" dirty="0"/>
              <a:t>Telemetry</a:t>
            </a:r>
            <a:br>
              <a:rPr lang="en-US" dirty="0"/>
            </a:br>
            <a:endParaRPr lang="en-US" dirty="0"/>
          </a:p>
        </p:txBody>
      </p:sp>
    </p:spTree>
    <p:extLst>
      <p:ext uri="{BB962C8B-B14F-4D97-AF65-F5344CB8AC3E}">
        <p14:creationId xmlns:p14="http://schemas.microsoft.com/office/powerpoint/2010/main" val="42235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EF4D3-F633-007A-D98E-16836E934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DB012-08F9-2575-6EC3-7618D112055F}"/>
              </a:ext>
            </a:extLst>
          </p:cNvPr>
          <p:cNvSpPr>
            <a:spLocks noGrp="1"/>
          </p:cNvSpPr>
          <p:nvPr>
            <p:ph type="title"/>
          </p:nvPr>
        </p:nvSpPr>
        <p:spPr/>
        <p:txBody>
          <a:bodyPr/>
          <a:lstStyle/>
          <a:p>
            <a:r>
              <a:rPr lang="en-US" dirty="0" err="1"/>
              <a:t>.net</a:t>
            </a:r>
            <a:r>
              <a:rPr lang="en-US" dirty="0"/>
              <a:t> aspire integrations</a:t>
            </a:r>
          </a:p>
        </p:txBody>
      </p:sp>
      <p:grpSp>
        <p:nvGrpSpPr>
          <p:cNvPr id="54" name="Group 53">
            <a:extLst>
              <a:ext uri="{FF2B5EF4-FFF2-40B4-BE49-F238E27FC236}">
                <a16:creationId xmlns:a16="http://schemas.microsoft.com/office/drawing/2014/main" id="{CC906642-8AA1-EE96-35D4-1B320F27E566}"/>
              </a:ext>
            </a:extLst>
          </p:cNvPr>
          <p:cNvGrpSpPr/>
          <p:nvPr/>
        </p:nvGrpSpPr>
        <p:grpSpPr>
          <a:xfrm>
            <a:off x="1967975" y="1920240"/>
            <a:ext cx="8712067" cy="4751609"/>
            <a:chOff x="979336" y="1496792"/>
            <a:chExt cx="8712067" cy="4751609"/>
          </a:xfrm>
        </p:grpSpPr>
        <p:sp>
          <p:nvSpPr>
            <p:cNvPr id="29" name="Rectangle: Rounded Corners 67">
              <a:extLst>
                <a:ext uri="{FF2B5EF4-FFF2-40B4-BE49-F238E27FC236}">
                  <a16:creationId xmlns:a16="http://schemas.microsoft.com/office/drawing/2014/main" id="{1A4E9904-6670-28E1-D44B-D0581A079AC0}"/>
                </a:ext>
              </a:extLst>
            </p:cNvPr>
            <p:cNvSpPr/>
            <p:nvPr/>
          </p:nvSpPr>
          <p:spPr>
            <a:xfrm>
              <a:off x="979336" y="1623341"/>
              <a:ext cx="5966371" cy="1931529"/>
            </a:xfrm>
            <a:prstGeom prst="roundRect">
              <a:avLst>
                <a:gd name="adj" fmla="val 6222"/>
              </a:avLst>
            </a:prstGeom>
            <a:solidFill>
              <a:schemeClr val="accent5">
                <a:lumMod val="60000"/>
                <a:lumOff val="4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Rectangle: Rounded Corners 4">
              <a:extLst>
                <a:ext uri="{FF2B5EF4-FFF2-40B4-BE49-F238E27FC236}">
                  <a16:creationId xmlns:a16="http://schemas.microsoft.com/office/drawing/2014/main" id="{5FB60447-61F9-563A-92BD-09D16EE38F85}"/>
                </a:ext>
              </a:extLst>
            </p:cNvPr>
            <p:cNvSpPr/>
            <p:nvPr/>
          </p:nvSpPr>
          <p:spPr>
            <a:xfrm>
              <a:off x="5201622" y="2630494"/>
              <a:ext cx="1583364" cy="561109"/>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Hosting Integrations</a:t>
              </a:r>
            </a:p>
          </p:txBody>
        </p:sp>
        <p:sp>
          <p:nvSpPr>
            <p:cNvPr id="31" name="Rounded Rectangle 108">
              <a:extLst>
                <a:ext uri="{FF2B5EF4-FFF2-40B4-BE49-F238E27FC236}">
                  <a16:creationId xmlns:a16="http://schemas.microsoft.com/office/drawing/2014/main" id="{AA3A384B-C03B-C43B-8FA6-E7A1D618EB1B}"/>
                </a:ext>
              </a:extLst>
            </p:cNvPr>
            <p:cNvSpPr/>
            <p:nvPr/>
          </p:nvSpPr>
          <p:spPr>
            <a:xfrm>
              <a:off x="1100858" y="2530571"/>
              <a:ext cx="3723492" cy="792447"/>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4">
              <a:extLst>
                <a:ext uri="{FF2B5EF4-FFF2-40B4-BE49-F238E27FC236}">
                  <a16:creationId xmlns:a16="http://schemas.microsoft.com/office/drawing/2014/main" id="{8618FA09-611E-C77D-150B-B72EA5653A1E}"/>
                </a:ext>
              </a:extLst>
            </p:cNvPr>
            <p:cNvSpPr/>
            <p:nvPr/>
          </p:nvSpPr>
          <p:spPr>
            <a:xfrm>
              <a:off x="1233775" y="2653065"/>
              <a:ext cx="1583364" cy="56110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Resource configuration</a:t>
              </a:r>
            </a:p>
          </p:txBody>
        </p:sp>
        <p:sp>
          <p:nvSpPr>
            <p:cNvPr id="33" name="Rectangle: Rounded Corners 4">
              <a:extLst>
                <a:ext uri="{FF2B5EF4-FFF2-40B4-BE49-F238E27FC236}">
                  <a16:creationId xmlns:a16="http://schemas.microsoft.com/office/drawing/2014/main" id="{682CB054-B069-7EDC-3480-BCDC0C777141}"/>
                </a:ext>
              </a:extLst>
            </p:cNvPr>
            <p:cNvSpPr/>
            <p:nvPr/>
          </p:nvSpPr>
          <p:spPr>
            <a:xfrm>
              <a:off x="3052350" y="2639980"/>
              <a:ext cx="1583364" cy="56110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Environment Variables</a:t>
              </a:r>
            </a:p>
          </p:txBody>
        </p:sp>
        <p:sp>
          <p:nvSpPr>
            <p:cNvPr id="34" name="Rectangle: Rounded Corners 44">
              <a:extLst>
                <a:ext uri="{FF2B5EF4-FFF2-40B4-BE49-F238E27FC236}">
                  <a16:creationId xmlns:a16="http://schemas.microsoft.com/office/drawing/2014/main" id="{59F03D18-DD21-A73A-DE31-6A3572D78FB3}"/>
                </a:ext>
              </a:extLst>
            </p:cNvPr>
            <p:cNvSpPr/>
            <p:nvPr/>
          </p:nvSpPr>
          <p:spPr>
            <a:xfrm>
              <a:off x="1994681" y="4397021"/>
              <a:ext cx="1910889" cy="1851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Your Project Code</a:t>
              </a:r>
            </a:p>
          </p:txBody>
        </p:sp>
        <p:sp>
          <p:nvSpPr>
            <p:cNvPr id="35" name="Rectangle: Rounded Corners 44">
              <a:extLst>
                <a:ext uri="{FF2B5EF4-FFF2-40B4-BE49-F238E27FC236}">
                  <a16:creationId xmlns:a16="http://schemas.microsoft.com/office/drawing/2014/main" id="{0967F6C8-ECD4-F7A0-D8B1-05BDF6754098}"/>
                </a:ext>
              </a:extLst>
            </p:cNvPr>
            <p:cNvSpPr/>
            <p:nvPr/>
          </p:nvSpPr>
          <p:spPr>
            <a:xfrm>
              <a:off x="7722906" y="1496792"/>
              <a:ext cx="1910889" cy="79244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External resource</a:t>
              </a:r>
            </a:p>
          </p:txBody>
        </p:sp>
        <p:sp>
          <p:nvSpPr>
            <p:cNvPr id="36" name="Rectangle: Rounded Corners 44">
              <a:extLst>
                <a:ext uri="{FF2B5EF4-FFF2-40B4-BE49-F238E27FC236}">
                  <a16:creationId xmlns:a16="http://schemas.microsoft.com/office/drawing/2014/main" id="{D087AC6E-87A9-043D-2CDD-A283D8D11DA5}"/>
                </a:ext>
              </a:extLst>
            </p:cNvPr>
            <p:cNvSpPr/>
            <p:nvPr/>
          </p:nvSpPr>
          <p:spPr>
            <a:xfrm>
              <a:off x="7722903" y="2514824"/>
              <a:ext cx="1910892" cy="79244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Node or Python apps</a:t>
              </a:r>
            </a:p>
          </p:txBody>
        </p:sp>
        <p:sp>
          <p:nvSpPr>
            <p:cNvPr id="37" name="Rectangle: Rounded Corners 44">
              <a:extLst>
                <a:ext uri="{FF2B5EF4-FFF2-40B4-BE49-F238E27FC236}">
                  <a16:creationId xmlns:a16="http://schemas.microsoft.com/office/drawing/2014/main" id="{5544B310-B9E0-50E5-E17A-6B7666C45CC2}"/>
                </a:ext>
              </a:extLst>
            </p:cNvPr>
            <p:cNvSpPr/>
            <p:nvPr/>
          </p:nvSpPr>
          <p:spPr>
            <a:xfrm>
              <a:off x="7780511" y="3532857"/>
              <a:ext cx="1910892" cy="1687577"/>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Container Runtime</a:t>
              </a:r>
            </a:p>
          </p:txBody>
        </p:sp>
        <p:sp>
          <p:nvSpPr>
            <p:cNvPr id="38" name="Rounded Rectangle 58">
              <a:extLst>
                <a:ext uri="{FF2B5EF4-FFF2-40B4-BE49-F238E27FC236}">
                  <a16:creationId xmlns:a16="http://schemas.microsoft.com/office/drawing/2014/main" id="{E3701B58-71AA-6F00-A66E-028AA94B06F6}"/>
                </a:ext>
              </a:extLst>
            </p:cNvPr>
            <p:cNvSpPr/>
            <p:nvPr/>
          </p:nvSpPr>
          <p:spPr>
            <a:xfrm>
              <a:off x="2211073" y="5189466"/>
              <a:ext cx="1425932" cy="91440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Client Integration</a:t>
              </a:r>
            </a:p>
          </p:txBody>
        </p:sp>
        <p:sp>
          <p:nvSpPr>
            <p:cNvPr id="39" name="Rectangle: Rounded Corners 44">
              <a:extLst>
                <a:ext uri="{FF2B5EF4-FFF2-40B4-BE49-F238E27FC236}">
                  <a16:creationId xmlns:a16="http://schemas.microsoft.com/office/drawing/2014/main" id="{8B1C78EC-E98E-5531-DABF-A540846AC17D}"/>
                </a:ext>
              </a:extLst>
            </p:cNvPr>
            <p:cNvSpPr/>
            <p:nvPr/>
          </p:nvSpPr>
          <p:spPr>
            <a:xfrm>
              <a:off x="4246177" y="4397021"/>
              <a:ext cx="1910889" cy="1851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Your Project Code</a:t>
              </a:r>
            </a:p>
          </p:txBody>
        </p:sp>
        <p:sp>
          <p:nvSpPr>
            <p:cNvPr id="40" name="Rounded Rectangle 61">
              <a:extLst>
                <a:ext uri="{FF2B5EF4-FFF2-40B4-BE49-F238E27FC236}">
                  <a16:creationId xmlns:a16="http://schemas.microsoft.com/office/drawing/2014/main" id="{628CADF3-E492-3C7A-F4F5-40DE0C0139A2}"/>
                </a:ext>
              </a:extLst>
            </p:cNvPr>
            <p:cNvSpPr/>
            <p:nvPr/>
          </p:nvSpPr>
          <p:spPr>
            <a:xfrm>
              <a:off x="4488655" y="5189466"/>
              <a:ext cx="1425932" cy="91440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Client Integration</a:t>
              </a:r>
            </a:p>
          </p:txBody>
        </p:sp>
        <p:sp>
          <p:nvSpPr>
            <p:cNvPr id="41" name="TextBox 40">
              <a:extLst>
                <a:ext uri="{FF2B5EF4-FFF2-40B4-BE49-F238E27FC236}">
                  <a16:creationId xmlns:a16="http://schemas.microsoft.com/office/drawing/2014/main" id="{963C98E9-E224-C721-6014-8A558F96D9E7}"/>
                </a:ext>
              </a:extLst>
            </p:cNvPr>
            <p:cNvSpPr txBox="1"/>
            <p:nvPr/>
          </p:nvSpPr>
          <p:spPr>
            <a:xfrm>
              <a:off x="1820804" y="3791279"/>
              <a:ext cx="1967842" cy="276999"/>
            </a:xfrm>
            <a:prstGeom prst="rect">
              <a:avLst/>
            </a:prstGeom>
            <a:noFill/>
            <a:ln>
              <a:noFill/>
            </a:ln>
          </p:spPr>
          <p:txBody>
            <a:bodyPr wrap="square" rtlCol="0">
              <a:spAutoFit/>
            </a:bodyPr>
            <a:lstStyle/>
            <a:p>
              <a:pPr algn="ctr"/>
              <a:r>
                <a:rPr lang="en-US" sz="1200">
                  <a:solidFill>
                    <a:schemeClr val="bg1"/>
                  </a:solidFill>
                </a:rPr>
                <a:t>Aspire Service Discovery</a:t>
              </a:r>
            </a:p>
          </p:txBody>
        </p:sp>
        <p:cxnSp>
          <p:nvCxnSpPr>
            <p:cNvPr id="42" name="Straight Arrow Connector 41">
              <a:extLst>
                <a:ext uri="{FF2B5EF4-FFF2-40B4-BE49-F238E27FC236}">
                  <a16:creationId xmlns:a16="http://schemas.microsoft.com/office/drawing/2014/main" id="{7EC5D812-8051-5703-35EB-0332B18EAAAA}"/>
                </a:ext>
              </a:extLst>
            </p:cNvPr>
            <p:cNvCxnSpPr>
              <a:cxnSpLocks/>
            </p:cNvCxnSpPr>
            <p:nvPr/>
          </p:nvCxnSpPr>
          <p:spPr>
            <a:xfrm>
              <a:off x="2804725" y="4116713"/>
              <a:ext cx="0" cy="2295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C1BCF236-9B72-BC25-6340-6DC8EAE0D6BF}"/>
                </a:ext>
              </a:extLst>
            </p:cNvPr>
            <p:cNvCxnSpPr>
              <a:stCxn id="41" idx="0"/>
            </p:cNvCxnSpPr>
            <p:nvPr/>
          </p:nvCxnSpPr>
          <p:spPr>
            <a:xfrm flipV="1">
              <a:off x="2804725" y="3530016"/>
              <a:ext cx="0" cy="261263"/>
            </a:xfrm>
            <a:prstGeom prst="line">
              <a:avLst/>
            </a:prstGeom>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1536B72F-DD0B-1E62-FDEE-FF1318078316}"/>
                </a:ext>
              </a:extLst>
            </p:cNvPr>
            <p:cNvSpPr txBox="1"/>
            <p:nvPr/>
          </p:nvSpPr>
          <p:spPr>
            <a:xfrm>
              <a:off x="4246177" y="3821642"/>
              <a:ext cx="1967842" cy="276999"/>
            </a:xfrm>
            <a:prstGeom prst="rect">
              <a:avLst/>
            </a:prstGeom>
            <a:noFill/>
            <a:ln>
              <a:noFill/>
            </a:ln>
          </p:spPr>
          <p:txBody>
            <a:bodyPr wrap="square" rtlCol="0">
              <a:spAutoFit/>
            </a:bodyPr>
            <a:lstStyle/>
            <a:p>
              <a:pPr algn="ctr"/>
              <a:r>
                <a:rPr lang="en-US" sz="1200">
                  <a:solidFill>
                    <a:schemeClr val="bg1"/>
                  </a:solidFill>
                </a:rPr>
                <a:t>Aspire Service Discovery</a:t>
              </a:r>
            </a:p>
          </p:txBody>
        </p:sp>
        <p:cxnSp>
          <p:nvCxnSpPr>
            <p:cNvPr id="45" name="Straight Arrow Connector 44">
              <a:extLst>
                <a:ext uri="{FF2B5EF4-FFF2-40B4-BE49-F238E27FC236}">
                  <a16:creationId xmlns:a16="http://schemas.microsoft.com/office/drawing/2014/main" id="{E03ACACF-458C-BBA3-49A0-7B846811EED0}"/>
                </a:ext>
              </a:extLst>
            </p:cNvPr>
            <p:cNvCxnSpPr>
              <a:cxnSpLocks/>
            </p:cNvCxnSpPr>
            <p:nvPr/>
          </p:nvCxnSpPr>
          <p:spPr>
            <a:xfrm>
              <a:off x="5230098" y="4147076"/>
              <a:ext cx="0" cy="2295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EEF4AD5-76AE-DDCA-7790-ADC072AEFE5D}"/>
                </a:ext>
              </a:extLst>
            </p:cNvPr>
            <p:cNvCxnSpPr>
              <a:stCxn id="44" idx="0"/>
            </p:cNvCxnSpPr>
            <p:nvPr/>
          </p:nvCxnSpPr>
          <p:spPr>
            <a:xfrm flipV="1">
              <a:off x="5230098" y="3560379"/>
              <a:ext cx="0" cy="261263"/>
            </a:xfrm>
            <a:prstGeom prst="line">
              <a:avLst/>
            </a:prstGeom>
          </p:spPr>
          <p:style>
            <a:lnRef idx="1">
              <a:schemeClr val="accent2"/>
            </a:lnRef>
            <a:fillRef idx="0">
              <a:schemeClr val="accent2"/>
            </a:fillRef>
            <a:effectRef idx="0">
              <a:schemeClr val="accent2"/>
            </a:effectRef>
            <a:fontRef idx="minor">
              <a:schemeClr val="tx1"/>
            </a:fontRef>
          </p:style>
        </p:cxnSp>
        <p:sp>
          <p:nvSpPr>
            <p:cNvPr id="47" name="Rounded Rectangle 74">
              <a:extLst>
                <a:ext uri="{FF2B5EF4-FFF2-40B4-BE49-F238E27FC236}">
                  <a16:creationId xmlns:a16="http://schemas.microsoft.com/office/drawing/2014/main" id="{9C74EF3B-8B3B-9059-A866-D88428032531}"/>
                </a:ext>
              </a:extLst>
            </p:cNvPr>
            <p:cNvSpPr/>
            <p:nvPr/>
          </p:nvSpPr>
          <p:spPr>
            <a:xfrm>
              <a:off x="8022991" y="4240051"/>
              <a:ext cx="1425932" cy="914400"/>
            </a:xfrm>
            <a:prstGeom prst="round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Container Resource</a:t>
              </a:r>
            </a:p>
          </p:txBody>
        </p:sp>
        <p:cxnSp>
          <p:nvCxnSpPr>
            <p:cNvPr id="48" name="Straight Connector 47">
              <a:extLst>
                <a:ext uri="{FF2B5EF4-FFF2-40B4-BE49-F238E27FC236}">
                  <a16:creationId xmlns:a16="http://schemas.microsoft.com/office/drawing/2014/main" id="{5A7AB02F-B6FC-D09A-3612-AE887D6AB1B4}"/>
                </a:ext>
              </a:extLst>
            </p:cNvPr>
            <p:cNvCxnSpPr>
              <a:cxnSpLocks/>
              <a:stCxn id="30" idx="3"/>
              <a:endCxn id="36" idx="1"/>
            </p:cNvCxnSpPr>
            <p:nvPr/>
          </p:nvCxnSpPr>
          <p:spPr>
            <a:xfrm flipV="1">
              <a:off x="6784986" y="2911048"/>
              <a:ext cx="937917" cy="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399EDDF-A0F9-C575-430B-B46FCD49D59C}"/>
                </a:ext>
              </a:extLst>
            </p:cNvPr>
            <p:cNvCxnSpPr>
              <a:cxnSpLocks/>
            </p:cNvCxnSpPr>
            <p:nvPr/>
          </p:nvCxnSpPr>
          <p:spPr>
            <a:xfrm flipV="1">
              <a:off x="7403238" y="1868874"/>
              <a:ext cx="0" cy="104217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1BB137DE-1B26-3D1C-D4E7-43EB8A60D91D}"/>
                </a:ext>
              </a:extLst>
            </p:cNvPr>
            <p:cNvCxnSpPr>
              <a:cxnSpLocks/>
            </p:cNvCxnSpPr>
            <p:nvPr/>
          </p:nvCxnSpPr>
          <p:spPr>
            <a:xfrm flipV="1">
              <a:off x="7403238" y="2874550"/>
              <a:ext cx="0" cy="152247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033B3B26-AF7A-A84D-977E-748682894DD2}"/>
                </a:ext>
              </a:extLst>
            </p:cNvPr>
            <p:cNvCxnSpPr>
              <a:endCxn id="35" idx="1"/>
            </p:cNvCxnSpPr>
            <p:nvPr/>
          </p:nvCxnSpPr>
          <p:spPr>
            <a:xfrm>
              <a:off x="7403241" y="1893015"/>
              <a:ext cx="319665"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A7764A9A-E827-3DB6-8E3C-65C59B2DDBDE}"/>
                </a:ext>
              </a:extLst>
            </p:cNvPr>
            <p:cNvCxnSpPr>
              <a:cxnSpLocks/>
            </p:cNvCxnSpPr>
            <p:nvPr/>
          </p:nvCxnSpPr>
          <p:spPr>
            <a:xfrm>
              <a:off x="7403238" y="4397021"/>
              <a:ext cx="377273"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16002F0E-05AA-43A7-1047-49A2B63501ED}"/>
                </a:ext>
              </a:extLst>
            </p:cNvPr>
            <p:cNvCxnSpPr>
              <a:cxnSpLocks/>
              <a:stCxn id="30" idx="1"/>
              <a:endCxn id="31" idx="3"/>
            </p:cNvCxnSpPr>
            <p:nvPr/>
          </p:nvCxnSpPr>
          <p:spPr>
            <a:xfrm flipH="1">
              <a:off x="4824350" y="2911049"/>
              <a:ext cx="377272" cy="1574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816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AC46-40F2-2210-EFD4-8A309537A950}"/>
              </a:ext>
            </a:extLst>
          </p:cNvPr>
          <p:cNvSpPr>
            <a:spLocks noGrp="1"/>
          </p:cNvSpPr>
          <p:nvPr>
            <p:ph type="title"/>
          </p:nvPr>
        </p:nvSpPr>
        <p:spPr/>
        <p:txBody>
          <a:bodyPr/>
          <a:lstStyle/>
          <a:p>
            <a:r>
              <a:rPr lang="en-US" dirty="0"/>
              <a:t>dashboard</a:t>
            </a:r>
          </a:p>
        </p:txBody>
      </p:sp>
      <p:pic>
        <p:nvPicPr>
          <p:cNvPr id="5122" name="Picture 2" descr="A screenshot of the .NET Aspire dashboard Resources page with the details of a selected resource displayed..">
            <a:extLst>
              <a:ext uri="{FF2B5EF4-FFF2-40B4-BE49-F238E27FC236}">
                <a16:creationId xmlns:a16="http://schemas.microsoft.com/office/drawing/2014/main" id="{58B0CC33-C288-B94E-3EE5-D8C66E69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97" y="2681111"/>
            <a:ext cx="11217203" cy="754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19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FE4EC-54D1-35B7-761B-2FF64AAC94F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AF0CBD-F945-D960-3594-5BC41FEE03F7}"/>
              </a:ext>
            </a:extLst>
          </p:cNvPr>
          <p:cNvSpPr>
            <a:spLocks noGrp="1"/>
          </p:cNvSpPr>
          <p:nvPr>
            <p:ph type="ctrTitle"/>
          </p:nvPr>
        </p:nvSpPr>
        <p:spPr/>
        <p:txBody>
          <a:bodyPr/>
          <a:lstStyle/>
          <a:p>
            <a:r>
              <a:rPr lang="en-US" dirty="0"/>
              <a:t>ADDING ASPIRE TO</a:t>
            </a:r>
            <a:br>
              <a:rPr lang="en-US" dirty="0"/>
            </a:br>
            <a:r>
              <a:rPr lang="en-US" dirty="0"/>
              <a:t>YOUR SOLUTION</a:t>
            </a:r>
          </a:p>
        </p:txBody>
      </p:sp>
      <p:sp>
        <p:nvSpPr>
          <p:cNvPr id="7" name="Subtitle 6">
            <a:extLst>
              <a:ext uri="{FF2B5EF4-FFF2-40B4-BE49-F238E27FC236}">
                <a16:creationId xmlns:a16="http://schemas.microsoft.com/office/drawing/2014/main" id="{E9E99F85-2A98-097B-E2CB-7F4501B6C5D2}"/>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103499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11">
            <a:extLst>
              <a:ext uri="{FF2B5EF4-FFF2-40B4-BE49-F238E27FC236}">
                <a16:creationId xmlns:a16="http://schemas.microsoft.com/office/drawing/2014/main" id="{558EF679-8C50-570F-AFE0-708028460C46}"/>
              </a:ext>
            </a:extLst>
          </p:cNvPr>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7" name="Picture 6">
            <a:extLst>
              <a:ext uri="{FF2B5EF4-FFF2-40B4-BE49-F238E27FC236}">
                <a16:creationId xmlns:a16="http://schemas.microsoft.com/office/drawing/2014/main" id="{144E8279-865B-0E65-311F-33CBE4F2D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962" y="413355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FF1DED5-746B-558F-126C-EDE93142D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758" y="4138015"/>
            <a:ext cx="562571" cy="4572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A89C092-DAD9-CEF6-88D4-B796EEB83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597" y="247245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a:extLst>
              <a:ext uri="{FF2B5EF4-FFF2-40B4-BE49-F238E27FC236}">
                <a16:creationId xmlns:a16="http://schemas.microsoft.com/office/drawing/2014/main" id="{7CCDBED2-3C0A-2BE2-E5AA-5093203E3B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2926" y="4138015"/>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a:extLst>
              <a:ext uri="{FF2B5EF4-FFF2-40B4-BE49-F238E27FC236}">
                <a16:creationId xmlns:a16="http://schemas.microsoft.com/office/drawing/2014/main" id="{98CC3474-5645-26E2-BEDE-43230250CA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1142" y="4928880"/>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a:extLst>
              <a:ext uri="{FF2B5EF4-FFF2-40B4-BE49-F238E27FC236}">
                <a16:creationId xmlns:a16="http://schemas.microsoft.com/office/drawing/2014/main" id="{25AEB393-65E8-70DC-479B-9AE47A1BD8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8536" y="4138015"/>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Website icon png, Website icon png Transparent FREE for download on WebStockReview 2022">
            <a:extLst>
              <a:ext uri="{FF2B5EF4-FFF2-40B4-BE49-F238E27FC236}">
                <a16:creationId xmlns:a16="http://schemas.microsoft.com/office/drawing/2014/main" id="{343DC4B6-613D-7D5D-E807-EE900DF7B6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0210" y="168699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 name="Content Placeholder 4" descr="A person smiling for the camera&#10;&#10;Description automatically generated with medium confidence">
            <a:extLst>
              <a:ext uri="{FF2B5EF4-FFF2-40B4-BE49-F238E27FC236}">
                <a16:creationId xmlns:a16="http://schemas.microsoft.com/office/drawing/2014/main" id="{27197EBF-8ABD-26D6-EEB3-D5988D14A7F1}"/>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955170" y="1385066"/>
            <a:ext cx="4351339" cy="4351339"/>
          </a:xfrm>
        </p:spPr>
      </p:pic>
      <p:pic>
        <p:nvPicPr>
          <p:cNvPr id="45" name="Picture 20" descr="Podcast Icon Png, Transparent Png - kindpng">
            <a:extLst>
              <a:ext uri="{FF2B5EF4-FFF2-40B4-BE49-F238E27FC236}">
                <a16:creationId xmlns:a16="http://schemas.microsoft.com/office/drawing/2014/main" id="{956D6AAA-5BFF-83F2-B96C-3779701551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1397" y="3257913"/>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4B13C9C0-5C2F-4568-CB02-6E17E8793B09}"/>
              </a:ext>
            </a:extLst>
          </p:cNvPr>
          <p:cNvSpPr txBox="1"/>
          <p:nvPr/>
        </p:nvSpPr>
        <p:spPr>
          <a:xfrm>
            <a:off x="7005524" y="1686992"/>
            <a:ext cx="4188673" cy="369332"/>
          </a:xfrm>
          <a:prstGeom prst="rect">
            <a:avLst/>
          </a:prstGeom>
          <a:noFill/>
        </p:spPr>
        <p:txBody>
          <a:bodyPr wrap="square" rtlCol="0">
            <a:spAutoFit/>
          </a:bodyPr>
          <a:lstStyle/>
          <a:p>
            <a:r>
              <a:rPr lang="en-US" b="1" dirty="0">
                <a:latin typeface="Raleway" pitchFamily="2" charset="0"/>
              </a:rPr>
              <a:t>https://www.isaaclevin.com</a:t>
            </a:r>
          </a:p>
        </p:txBody>
      </p:sp>
      <p:sp>
        <p:nvSpPr>
          <p:cNvPr id="47" name="TextBox 46">
            <a:extLst>
              <a:ext uri="{FF2B5EF4-FFF2-40B4-BE49-F238E27FC236}">
                <a16:creationId xmlns:a16="http://schemas.microsoft.com/office/drawing/2014/main" id="{395EFF8F-6C96-33D9-18F1-E992FE46C65C}"/>
              </a:ext>
            </a:extLst>
          </p:cNvPr>
          <p:cNvSpPr txBox="1"/>
          <p:nvPr/>
        </p:nvSpPr>
        <p:spPr>
          <a:xfrm>
            <a:off x="7005525" y="3329902"/>
            <a:ext cx="4960541" cy="369332"/>
          </a:xfrm>
          <a:prstGeom prst="rect">
            <a:avLst/>
          </a:prstGeom>
          <a:noFill/>
        </p:spPr>
        <p:txBody>
          <a:bodyPr wrap="square" rtlCol="0">
            <a:spAutoFit/>
          </a:bodyPr>
          <a:lstStyle/>
          <a:p>
            <a:r>
              <a:rPr lang="en-US" b="1" dirty="0">
                <a:latin typeface="Raleway" pitchFamily="2" charset="0"/>
              </a:rPr>
              <a:t>https://www.coffeeandopensource.com</a:t>
            </a:r>
          </a:p>
        </p:txBody>
      </p:sp>
      <p:sp>
        <p:nvSpPr>
          <p:cNvPr id="48" name="TextBox 47">
            <a:extLst>
              <a:ext uri="{FF2B5EF4-FFF2-40B4-BE49-F238E27FC236}">
                <a16:creationId xmlns:a16="http://schemas.microsoft.com/office/drawing/2014/main" id="{EFE6747A-2AE9-0644-E530-1F06A4424F0D}"/>
              </a:ext>
            </a:extLst>
          </p:cNvPr>
          <p:cNvSpPr txBox="1"/>
          <p:nvPr/>
        </p:nvSpPr>
        <p:spPr>
          <a:xfrm>
            <a:off x="7005525" y="2521791"/>
            <a:ext cx="4554748" cy="369332"/>
          </a:xfrm>
          <a:prstGeom prst="rect">
            <a:avLst/>
          </a:prstGeom>
          <a:noFill/>
        </p:spPr>
        <p:txBody>
          <a:bodyPr wrap="square" rtlCol="0">
            <a:spAutoFit/>
          </a:bodyPr>
          <a:lstStyle/>
          <a:p>
            <a:r>
              <a:rPr lang="en-US" b="1" dirty="0">
                <a:latin typeface="Raleway" pitchFamily="2" charset="0"/>
              </a:rPr>
              <a:t>@isaacrlevin</a:t>
            </a:r>
          </a:p>
        </p:txBody>
      </p:sp>
      <p:sp>
        <p:nvSpPr>
          <p:cNvPr id="49" name="TextBox 48">
            <a:extLst>
              <a:ext uri="{FF2B5EF4-FFF2-40B4-BE49-F238E27FC236}">
                <a16:creationId xmlns:a16="http://schemas.microsoft.com/office/drawing/2014/main" id="{915B2860-3D48-F757-C695-2EFB270EAC42}"/>
              </a:ext>
            </a:extLst>
          </p:cNvPr>
          <p:cNvSpPr txBox="1"/>
          <p:nvPr/>
        </p:nvSpPr>
        <p:spPr>
          <a:xfrm>
            <a:off x="8650410" y="4045750"/>
            <a:ext cx="4554748" cy="369332"/>
          </a:xfrm>
          <a:prstGeom prst="rect">
            <a:avLst/>
          </a:prstGeom>
          <a:noFill/>
        </p:spPr>
        <p:txBody>
          <a:bodyPr wrap="square" rtlCol="0">
            <a:spAutoFit/>
          </a:bodyPr>
          <a:lstStyle/>
          <a:p>
            <a:r>
              <a:rPr lang="en-US" b="1" dirty="0">
                <a:latin typeface="Raleway" pitchFamily="2" charset="0"/>
              </a:rPr>
              <a:t>         @isaacrlevin</a:t>
            </a:r>
          </a:p>
        </p:txBody>
      </p:sp>
      <p:sp>
        <p:nvSpPr>
          <p:cNvPr id="50" name="TextBox 49">
            <a:extLst>
              <a:ext uri="{FF2B5EF4-FFF2-40B4-BE49-F238E27FC236}">
                <a16:creationId xmlns:a16="http://schemas.microsoft.com/office/drawing/2014/main" id="{A351B1D0-CE2D-18F4-C254-435FD8D16DDC}"/>
              </a:ext>
            </a:extLst>
          </p:cNvPr>
          <p:cNvSpPr txBox="1"/>
          <p:nvPr/>
        </p:nvSpPr>
        <p:spPr>
          <a:xfrm>
            <a:off x="7005525" y="4972814"/>
            <a:ext cx="4554748" cy="369332"/>
          </a:xfrm>
          <a:prstGeom prst="rect">
            <a:avLst/>
          </a:prstGeom>
          <a:noFill/>
        </p:spPr>
        <p:txBody>
          <a:bodyPr wrap="square" rtlCol="0">
            <a:spAutoFit/>
          </a:bodyPr>
          <a:lstStyle/>
          <a:p>
            <a:r>
              <a:rPr lang="en-US" b="1" dirty="0">
                <a:latin typeface="Raleway" pitchFamily="2" charset="0"/>
              </a:rPr>
              <a:t>@isaacrlevin@fosstodon.org</a:t>
            </a:r>
          </a:p>
        </p:txBody>
      </p:sp>
      <p:pic>
        <p:nvPicPr>
          <p:cNvPr id="51" name="Picture 50" descr="A blue butterfly on a black background&#10;&#10;Description automatically generated">
            <a:extLst>
              <a:ext uri="{FF2B5EF4-FFF2-40B4-BE49-F238E27FC236}">
                <a16:creationId xmlns:a16="http://schemas.microsoft.com/office/drawing/2014/main" id="{758FBA00-AEF4-E6BF-AF8C-2E7DE81DCD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0454" y="5614297"/>
            <a:ext cx="856304" cy="685800"/>
          </a:xfrm>
          <a:prstGeom prst="rect">
            <a:avLst/>
          </a:prstGeom>
        </p:spPr>
      </p:pic>
      <p:sp>
        <p:nvSpPr>
          <p:cNvPr id="52" name="TextBox 51">
            <a:extLst>
              <a:ext uri="{FF2B5EF4-FFF2-40B4-BE49-F238E27FC236}">
                <a16:creationId xmlns:a16="http://schemas.microsoft.com/office/drawing/2014/main" id="{C65AEFB4-2287-C5C5-BA93-AD5BBCCA1495}"/>
              </a:ext>
            </a:extLst>
          </p:cNvPr>
          <p:cNvSpPr txBox="1"/>
          <p:nvPr/>
        </p:nvSpPr>
        <p:spPr>
          <a:xfrm>
            <a:off x="7005524" y="5749775"/>
            <a:ext cx="4554748" cy="369332"/>
          </a:xfrm>
          <a:prstGeom prst="rect">
            <a:avLst/>
          </a:prstGeom>
          <a:noFill/>
        </p:spPr>
        <p:txBody>
          <a:bodyPr wrap="square" rtlCol="0">
            <a:spAutoFit/>
          </a:bodyPr>
          <a:lstStyle/>
          <a:p>
            <a:r>
              <a:rPr lang="en-US" b="1" dirty="0">
                <a:latin typeface="Raleway" pitchFamily="2" charset="0"/>
              </a:rPr>
              <a:t>@isaaclevin.com</a:t>
            </a:r>
          </a:p>
        </p:txBody>
      </p:sp>
      <p:pic>
        <p:nvPicPr>
          <p:cNvPr id="53" name="Picture 4" descr="TikTok Logo, symbol, meaning, history, PNG, brand">
            <a:extLst>
              <a:ext uri="{FF2B5EF4-FFF2-40B4-BE49-F238E27FC236}">
                <a16:creationId xmlns:a16="http://schemas.microsoft.com/office/drawing/2014/main" id="{8E52EB2D-6A97-6EC6-4D22-50447443C4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49333" y="4107985"/>
            <a:ext cx="8128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7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D86F-186B-C19D-0681-26CCAA64A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76B84-2AD0-6587-74E5-3A175B77DD7E}"/>
              </a:ext>
            </a:extLst>
          </p:cNvPr>
          <p:cNvSpPr>
            <a:spLocks noGrp="1"/>
          </p:cNvSpPr>
          <p:nvPr>
            <p:ph type="ctrTitle"/>
          </p:nvPr>
        </p:nvSpPr>
        <p:spPr>
          <a:xfrm>
            <a:off x="1280159" y="3386775"/>
            <a:ext cx="8311102" cy="3080335"/>
          </a:xfrm>
        </p:spPr>
        <p:txBody>
          <a:bodyPr/>
          <a:lstStyle/>
          <a:p>
            <a:r>
              <a:rPr lang="en-US" dirty="0"/>
              <a:t>But what happens when I need to </a:t>
            </a:r>
            <a:br>
              <a:rPr lang="en-US" dirty="0"/>
            </a:br>
            <a:r>
              <a:rPr lang="en-US" dirty="0"/>
              <a:t>Deploy?</a:t>
            </a:r>
          </a:p>
        </p:txBody>
      </p:sp>
    </p:spTree>
    <p:extLst>
      <p:ext uri="{BB962C8B-B14F-4D97-AF65-F5344CB8AC3E}">
        <p14:creationId xmlns:p14="http://schemas.microsoft.com/office/powerpoint/2010/main" val="94340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EBE7E-F8F8-F738-6FE5-62BC356661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3A7A4-E1EA-6934-57D0-DBAA14262FD2}"/>
              </a:ext>
            </a:extLst>
          </p:cNvPr>
          <p:cNvSpPr>
            <a:spLocks noGrp="1"/>
          </p:cNvSpPr>
          <p:nvPr>
            <p:ph type="title"/>
          </p:nvPr>
        </p:nvSpPr>
        <p:spPr/>
        <p:txBody>
          <a:bodyPr/>
          <a:lstStyle/>
          <a:p>
            <a:r>
              <a:rPr lang="en-US" sz="3600" dirty="0">
                <a:latin typeface="+mn-lt"/>
              </a:rPr>
              <a:t>Flexible Deployment with .NET Aspire</a:t>
            </a:r>
          </a:p>
        </p:txBody>
      </p:sp>
      <p:sp>
        <p:nvSpPr>
          <p:cNvPr id="21" name="TextBox 20">
            <a:extLst>
              <a:ext uri="{FF2B5EF4-FFF2-40B4-BE49-F238E27FC236}">
                <a16:creationId xmlns:a16="http://schemas.microsoft.com/office/drawing/2014/main" id="{871BF65B-D3F6-30C8-AFFE-9C36D4A02C86}"/>
              </a:ext>
            </a:extLst>
          </p:cNvPr>
          <p:cNvSpPr txBox="1"/>
          <p:nvPr/>
        </p:nvSpPr>
        <p:spPr>
          <a:xfrm>
            <a:off x="1954292" y="4647029"/>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effectLst/>
                <a:uLnTx/>
                <a:uFillTx/>
                <a:ea typeface="Open Sans SemiBold"/>
                <a:cs typeface="Open Sans SemiBold"/>
              </a:rPr>
              <a:t>How You Do It Today!</a:t>
            </a:r>
          </a:p>
        </p:txBody>
      </p:sp>
      <p:sp>
        <p:nvSpPr>
          <p:cNvPr id="22" name="TextBox 21">
            <a:extLst>
              <a:ext uri="{FF2B5EF4-FFF2-40B4-BE49-F238E27FC236}">
                <a16:creationId xmlns:a16="http://schemas.microsoft.com/office/drawing/2014/main" id="{49DB0CE1-14AE-9CF2-4DA6-743138AFC9D1}"/>
              </a:ext>
            </a:extLst>
          </p:cNvPr>
          <p:cNvSpPr txBox="1"/>
          <p:nvPr/>
        </p:nvSpPr>
        <p:spPr>
          <a:xfrm>
            <a:off x="4227652" y="4647029"/>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effectLst/>
                <a:uLnTx/>
                <a:uFillTx/>
                <a:ea typeface="Open Sans SemiBold"/>
                <a:cs typeface="Open Sans SemiBold"/>
              </a:rPr>
              <a:t>AWS CDK</a:t>
            </a:r>
          </a:p>
        </p:txBody>
      </p:sp>
      <p:sp>
        <p:nvSpPr>
          <p:cNvPr id="23" name="TextBox 22">
            <a:extLst>
              <a:ext uri="{FF2B5EF4-FFF2-40B4-BE49-F238E27FC236}">
                <a16:creationId xmlns:a16="http://schemas.microsoft.com/office/drawing/2014/main" id="{5BBDD626-B598-1272-64ED-94B4F673D877}"/>
              </a:ext>
            </a:extLst>
          </p:cNvPr>
          <p:cNvSpPr txBox="1"/>
          <p:nvPr/>
        </p:nvSpPr>
        <p:spPr>
          <a:xfrm>
            <a:off x="6389996" y="4647029"/>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effectLst/>
                <a:uLnTx/>
                <a:uFillTx/>
                <a:ea typeface="Open Sans SemiBold"/>
                <a:cs typeface="Open Sans SemiBold"/>
              </a:rPr>
              <a:t>Azure Dev CLI</a:t>
            </a:r>
          </a:p>
        </p:txBody>
      </p:sp>
      <p:pic>
        <p:nvPicPr>
          <p:cNvPr id="24" name="Picture 23" descr="A blue and white cloud with arrows and squares&#10;&#10;Description automatically generated">
            <a:extLst>
              <a:ext uri="{FF2B5EF4-FFF2-40B4-BE49-F238E27FC236}">
                <a16:creationId xmlns:a16="http://schemas.microsoft.com/office/drawing/2014/main" id="{3586D0FC-0B80-D695-11A0-68C8F4BB10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90417" y="3491511"/>
            <a:ext cx="1039158" cy="1039158"/>
          </a:xfrm>
          <a:prstGeom prst="rect">
            <a:avLst/>
          </a:prstGeom>
        </p:spPr>
      </p:pic>
      <p:pic>
        <p:nvPicPr>
          <p:cNvPr id="25" name="Picture 24" descr="A logo of a cube&#10;&#10;Description automatically generated with medium confidence">
            <a:extLst>
              <a:ext uri="{FF2B5EF4-FFF2-40B4-BE49-F238E27FC236}">
                <a16:creationId xmlns:a16="http://schemas.microsoft.com/office/drawing/2014/main" id="{A4CF14CE-3ACC-0CB5-0974-7615ED5577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7619" y="3419232"/>
            <a:ext cx="1144515" cy="1064567"/>
          </a:xfrm>
          <a:prstGeom prst="rect">
            <a:avLst/>
          </a:prstGeom>
        </p:spPr>
      </p:pic>
      <p:sp>
        <p:nvSpPr>
          <p:cNvPr id="26" name="TextBox 25">
            <a:extLst>
              <a:ext uri="{FF2B5EF4-FFF2-40B4-BE49-F238E27FC236}">
                <a16:creationId xmlns:a16="http://schemas.microsoft.com/office/drawing/2014/main" id="{D2382E9A-A7B9-2557-C6F9-DACB1D1529EA}"/>
              </a:ext>
            </a:extLst>
          </p:cNvPr>
          <p:cNvSpPr txBox="1"/>
          <p:nvPr/>
        </p:nvSpPr>
        <p:spPr>
          <a:xfrm>
            <a:off x="8652447" y="4647029"/>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effectLst/>
                <a:uLnTx/>
                <a:uFillTx/>
                <a:ea typeface="Open Sans SemiBold"/>
                <a:cs typeface="Open Sans SemiBold"/>
              </a:rPr>
              <a:t>Visual Studio</a:t>
            </a:r>
          </a:p>
        </p:txBody>
      </p:sp>
      <p:pic>
        <p:nvPicPr>
          <p:cNvPr id="39" name="Graphic 38">
            <a:extLst>
              <a:ext uri="{FF2B5EF4-FFF2-40B4-BE49-F238E27FC236}">
                <a16:creationId xmlns:a16="http://schemas.microsoft.com/office/drawing/2014/main" id="{4552ED24-998A-F40C-EB8C-2BCD5948D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9952" y="3456917"/>
            <a:ext cx="457200" cy="457200"/>
          </a:xfrm>
          <a:prstGeom prst="rect">
            <a:avLst/>
          </a:prstGeom>
        </p:spPr>
      </p:pic>
      <p:pic>
        <p:nvPicPr>
          <p:cNvPr id="41" name="Graphic 40">
            <a:extLst>
              <a:ext uri="{FF2B5EF4-FFF2-40B4-BE49-F238E27FC236}">
                <a16:creationId xmlns:a16="http://schemas.microsoft.com/office/drawing/2014/main" id="{B1A8B3D1-9A09-B6D8-B0EA-0874E20C3B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2403" y="3456917"/>
            <a:ext cx="457200" cy="457200"/>
          </a:xfrm>
          <a:prstGeom prst="rect">
            <a:avLst/>
          </a:prstGeom>
        </p:spPr>
      </p:pic>
      <p:pic>
        <p:nvPicPr>
          <p:cNvPr id="43" name="Graphic 42">
            <a:extLst>
              <a:ext uri="{FF2B5EF4-FFF2-40B4-BE49-F238E27FC236}">
                <a16:creationId xmlns:a16="http://schemas.microsoft.com/office/drawing/2014/main" id="{BEF7A8C3-92F2-F7CE-28AA-807399A966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70271" y="2962887"/>
            <a:ext cx="457200" cy="457200"/>
          </a:xfrm>
          <a:prstGeom prst="rect">
            <a:avLst/>
          </a:prstGeom>
        </p:spPr>
      </p:pic>
      <p:pic>
        <p:nvPicPr>
          <p:cNvPr id="45" name="Graphic 44">
            <a:extLst>
              <a:ext uri="{FF2B5EF4-FFF2-40B4-BE49-F238E27FC236}">
                <a16:creationId xmlns:a16="http://schemas.microsoft.com/office/drawing/2014/main" id="{C532E7E1-DEB4-D094-AEF6-EB24982E90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5691" y="3456917"/>
            <a:ext cx="457200" cy="457200"/>
          </a:xfrm>
          <a:prstGeom prst="rect">
            <a:avLst/>
          </a:prstGeom>
        </p:spPr>
      </p:pic>
      <p:pic>
        <p:nvPicPr>
          <p:cNvPr id="47" name="Graphic 46">
            <a:extLst>
              <a:ext uri="{FF2B5EF4-FFF2-40B4-BE49-F238E27FC236}">
                <a16:creationId xmlns:a16="http://schemas.microsoft.com/office/drawing/2014/main" id="{D2FC3CA0-36B6-D6F5-BA2E-D88C4F3E3E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92845" y="4047214"/>
            <a:ext cx="457200" cy="457200"/>
          </a:xfrm>
          <a:prstGeom prst="rect">
            <a:avLst/>
          </a:prstGeom>
        </p:spPr>
      </p:pic>
      <p:pic>
        <p:nvPicPr>
          <p:cNvPr id="49" name="Graphic 48">
            <a:extLst>
              <a:ext uri="{FF2B5EF4-FFF2-40B4-BE49-F238E27FC236}">
                <a16:creationId xmlns:a16="http://schemas.microsoft.com/office/drawing/2014/main" id="{D91614E4-C81A-2762-D75C-8CCD4B76CE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2845" y="2994958"/>
            <a:ext cx="457200" cy="457200"/>
          </a:xfrm>
          <a:prstGeom prst="rect">
            <a:avLst/>
          </a:prstGeom>
        </p:spPr>
      </p:pic>
      <p:pic>
        <p:nvPicPr>
          <p:cNvPr id="6146" name="Picture 2" descr="Microsoft unveils a clean logo for the Azure product">
            <a:extLst>
              <a:ext uri="{FF2B5EF4-FFF2-40B4-BE49-F238E27FC236}">
                <a16:creationId xmlns:a16="http://schemas.microsoft.com/office/drawing/2014/main" id="{AE255B7F-2628-1587-8EE7-4041B3D36F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5740" y="4097820"/>
            <a:ext cx="654098" cy="3679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zure Container Apps - Visual Studio Marketplace">
            <a:extLst>
              <a:ext uri="{FF2B5EF4-FFF2-40B4-BE49-F238E27FC236}">
                <a16:creationId xmlns:a16="http://schemas.microsoft.com/office/drawing/2014/main" id="{50C6E17A-EADB-A7B9-5287-88FC62D8D6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17140" y="251529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mazon Cloud Services, AWS Branding, Computing Logo Transparent">
            <a:extLst>
              <a:ext uri="{FF2B5EF4-FFF2-40B4-BE49-F238E27FC236}">
                <a16:creationId xmlns:a16="http://schemas.microsoft.com/office/drawing/2014/main" id="{076231B7-2DF3-011E-B675-7234171408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14163" y="4138654"/>
            <a:ext cx="60960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quot;google cloud platform&quot; Icon - Download for free – Iconduck">
            <a:extLst>
              <a:ext uri="{FF2B5EF4-FFF2-40B4-BE49-F238E27FC236}">
                <a16:creationId xmlns:a16="http://schemas.microsoft.com/office/drawing/2014/main" id="{C323D0BE-5D1A-9646-580E-E7DCB389A75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33686" y="4011090"/>
            <a:ext cx="568854"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Visual Studio logo icon transparent PNG - StickPNG">
            <a:extLst>
              <a:ext uri="{FF2B5EF4-FFF2-40B4-BE49-F238E27FC236}">
                <a16:creationId xmlns:a16="http://schemas.microsoft.com/office/drawing/2014/main" id="{66AE0310-E095-C14B-30A3-2B0450AAF1D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72775" y="3183698"/>
            <a:ext cx="1737836" cy="173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37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FE5DC-C231-9B10-1A7E-03492409FAC8}"/>
              </a:ext>
            </a:extLst>
          </p:cNvPr>
          <p:cNvSpPr>
            <a:spLocks noGrp="1"/>
          </p:cNvSpPr>
          <p:nvPr>
            <p:ph type="title"/>
          </p:nvPr>
        </p:nvSpPr>
        <p:spPr/>
        <p:txBody>
          <a:bodyPr anchor="b"/>
          <a:lstStyle/>
          <a:p>
            <a:r>
              <a:rPr lang="en-US" sz="3600" dirty="0">
                <a:latin typeface="+mn-lt"/>
              </a:rPr>
              <a:t>Run your containers your way</a:t>
            </a:r>
          </a:p>
        </p:txBody>
      </p:sp>
      <p:sp>
        <p:nvSpPr>
          <p:cNvPr id="26" name="Rounded Rectangle 5">
            <a:extLst>
              <a:ext uri="{FF2B5EF4-FFF2-40B4-BE49-F238E27FC236}">
                <a16:creationId xmlns:a16="http://schemas.microsoft.com/office/drawing/2014/main" id="{FAD1B765-CF80-7A8C-774C-B153F11A9D7C}"/>
              </a:ext>
              <a:ext uri="{C183D7F6-B498-43B3-948B-1728B52AA6E4}">
                <adec:decorative xmlns:adec="http://schemas.microsoft.com/office/drawing/2017/decorative" val="1"/>
              </a:ext>
            </a:extLst>
          </p:cNvPr>
          <p:cNvSpPr/>
          <p:nvPr/>
        </p:nvSpPr>
        <p:spPr bwMode="auto">
          <a:xfrm>
            <a:off x="1099038" y="2454722"/>
            <a:ext cx="10399533" cy="2528820"/>
          </a:xfrm>
          <a:prstGeom prst="roundRect">
            <a:avLst>
              <a:gd name="adj" fmla="val 430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mn-ea"/>
              <a:cs typeface="Segoe UI" pitchFamily="34" charset="0"/>
            </a:endParaRPr>
          </a:p>
        </p:txBody>
      </p:sp>
      <p:cxnSp>
        <p:nvCxnSpPr>
          <p:cNvPr id="27" name="Straight Connector 26">
            <a:extLst>
              <a:ext uri="{FF2B5EF4-FFF2-40B4-BE49-F238E27FC236}">
                <a16:creationId xmlns:a16="http://schemas.microsoft.com/office/drawing/2014/main" id="{C28DE9DD-7BA3-C122-3FEB-1828C33B6FE9}"/>
              </a:ext>
              <a:ext uri="{C183D7F6-B498-43B3-948B-1728B52AA6E4}">
                <adec:decorative xmlns:adec="http://schemas.microsoft.com/office/drawing/2017/decorative" val="1"/>
              </a:ext>
            </a:extLst>
          </p:cNvPr>
          <p:cNvCxnSpPr>
            <a:cxnSpLocks/>
          </p:cNvCxnSpPr>
          <p:nvPr/>
        </p:nvCxnSpPr>
        <p:spPr>
          <a:xfrm flipV="1">
            <a:off x="6298805" y="3066146"/>
            <a:ext cx="0" cy="1295400"/>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ounded Rectangle 5">
            <a:extLst>
              <a:ext uri="{FF2B5EF4-FFF2-40B4-BE49-F238E27FC236}">
                <a16:creationId xmlns:a16="http://schemas.microsoft.com/office/drawing/2014/main" id="{6045C5C0-F0EC-ABDB-6704-74127B9F893D}"/>
              </a:ext>
              <a:ext uri="{C183D7F6-B498-43B3-948B-1728B52AA6E4}">
                <adec:decorative xmlns:adec="http://schemas.microsoft.com/office/drawing/2017/decorative" val="1"/>
              </a:ext>
            </a:extLst>
          </p:cNvPr>
          <p:cNvSpPr/>
          <p:nvPr/>
        </p:nvSpPr>
        <p:spPr bwMode="auto">
          <a:xfrm>
            <a:off x="1099038" y="5039725"/>
            <a:ext cx="10399533" cy="1524001"/>
          </a:xfrm>
          <a:prstGeom prst="roundRect">
            <a:avLst>
              <a:gd name="adj" fmla="val 4386"/>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mn-ea"/>
              <a:cs typeface="Segoe UI" pitchFamily="34" charset="0"/>
            </a:endParaRPr>
          </a:p>
        </p:txBody>
      </p:sp>
      <p:sp>
        <p:nvSpPr>
          <p:cNvPr id="29" name="TextBox 28">
            <a:extLst>
              <a:ext uri="{FF2B5EF4-FFF2-40B4-BE49-F238E27FC236}">
                <a16:creationId xmlns:a16="http://schemas.microsoft.com/office/drawing/2014/main" id="{22E1D0D9-F51A-5DD9-841B-E54CFF2C010E}"/>
              </a:ext>
            </a:extLst>
          </p:cNvPr>
          <p:cNvSpPr txBox="1"/>
          <p:nvPr/>
        </p:nvSpPr>
        <p:spPr>
          <a:xfrm>
            <a:off x="7878139" y="3091685"/>
            <a:ext cx="2680542"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Kubernetes Service</a:t>
            </a:r>
          </a:p>
        </p:txBody>
      </p:sp>
      <p:sp>
        <p:nvSpPr>
          <p:cNvPr id="30" name="TextBox 29">
            <a:extLst>
              <a:ext uri="{FF2B5EF4-FFF2-40B4-BE49-F238E27FC236}">
                <a16:creationId xmlns:a16="http://schemas.microsoft.com/office/drawing/2014/main" id="{3FC69090-1F7E-8F89-58C3-F8222604F689}"/>
              </a:ext>
            </a:extLst>
          </p:cNvPr>
          <p:cNvSpPr txBox="1"/>
          <p:nvPr/>
        </p:nvSpPr>
        <p:spPr>
          <a:xfrm>
            <a:off x="2909517" y="3088274"/>
            <a:ext cx="2303836"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Container Apps</a:t>
            </a:r>
          </a:p>
        </p:txBody>
      </p:sp>
      <p:grpSp>
        <p:nvGrpSpPr>
          <p:cNvPr id="31" name="Group 30">
            <a:extLst>
              <a:ext uri="{FF2B5EF4-FFF2-40B4-BE49-F238E27FC236}">
                <a16:creationId xmlns:a16="http://schemas.microsoft.com/office/drawing/2014/main" id="{E2718004-9E9A-4EE6-0EE4-F1162BD950B7}"/>
              </a:ext>
            </a:extLst>
          </p:cNvPr>
          <p:cNvGrpSpPr/>
          <p:nvPr/>
        </p:nvGrpSpPr>
        <p:grpSpPr>
          <a:xfrm>
            <a:off x="1517843" y="4744172"/>
            <a:ext cx="9561927" cy="518385"/>
            <a:chOff x="1348740" y="4084865"/>
            <a:chExt cx="9561926" cy="518384"/>
          </a:xfrm>
        </p:grpSpPr>
        <p:sp>
          <p:nvSpPr>
            <p:cNvPr id="32" name="Rounded Rectangle 130">
              <a:extLst>
                <a:ext uri="{FF2B5EF4-FFF2-40B4-BE49-F238E27FC236}">
                  <a16:creationId xmlns:a16="http://schemas.microsoft.com/office/drawing/2014/main" id="{F59364D6-05FB-0376-DE25-474C6EC366AE}"/>
                </a:ext>
              </a:extLst>
            </p:cNvPr>
            <p:cNvSpPr/>
            <p:nvPr/>
          </p:nvSpPr>
          <p:spPr>
            <a:xfrm>
              <a:off x="1348740" y="4084865"/>
              <a:ext cx="9561926" cy="518384"/>
            </a:xfrm>
            <a:prstGeom prst="roundRect">
              <a:avLst>
                <a:gd name="adj" fmla="val 50000"/>
              </a:avLst>
            </a:prstGeom>
            <a:solidFill>
              <a:srgbClr val="091F2C"/>
            </a:solidFill>
            <a:ln>
              <a:noFill/>
            </a:ln>
            <a:effectLst>
              <a:innerShdw blurRad="195066" dist="63500" dir="13500000">
                <a:prstClr val="black">
                  <a:alpha val="68000"/>
                </a:prstClr>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Segoe UI" panose="020B0502040204020203" pitchFamily="34" charset="0"/>
              </a:endParaRPr>
            </a:p>
          </p:txBody>
        </p:sp>
        <p:pic>
          <p:nvPicPr>
            <p:cNvPr id="33" name="Picture 4" descr="KEDA | Kubernetes Event-driven Autoscaling">
              <a:extLst>
                <a:ext uri="{FF2B5EF4-FFF2-40B4-BE49-F238E27FC236}">
                  <a16:creationId xmlns:a16="http://schemas.microsoft.com/office/drawing/2014/main" id="{A3D2C563-7E9D-9363-0221-D3A3242E45AD}"/>
                </a:ext>
              </a:extLst>
            </p:cNvPr>
            <p:cNvPicPr>
              <a:picLocks noChangeAspect="1" noChangeArrowheads="1"/>
            </p:cNvPicPr>
            <p:nvPr/>
          </p:nvPicPr>
          <p:blipFill>
            <a:blip r:embed="rId2" cstate="print">
              <a:alphaModFix/>
              <a:lum bright="70000" contrast="-70000"/>
              <a:extLst>
                <a:ext uri="{28A0092B-C50C-407E-A947-70E740481C1C}">
                  <a14:useLocalDpi xmlns:a14="http://schemas.microsoft.com/office/drawing/2010/main" val="0"/>
                </a:ext>
              </a:extLst>
            </a:blip>
            <a:srcRect/>
            <a:stretch>
              <a:fillRect/>
            </a:stretch>
          </p:blipFill>
          <p:spPr bwMode="auto">
            <a:xfrm>
              <a:off x="6350953" y="4179592"/>
              <a:ext cx="328728" cy="3289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9DC74862-9084-FD71-C863-27ACD0A4BBDF}"/>
                </a:ext>
              </a:extLst>
            </p:cNvPr>
            <p:cNvPicPr>
              <a:picLocks noChangeAspect="1" noChangeArrowheads="1"/>
            </p:cNvPicPr>
            <p:nvPr/>
          </p:nvPicPr>
          <p:blipFill>
            <a:blip r:embed="rId3" cstate="print">
              <a:alphaModFix/>
              <a:lum bright="70000" contrast="-70000"/>
              <a:extLst>
                <a:ext uri="{28A0092B-C50C-407E-A947-70E740481C1C}">
                  <a14:useLocalDpi xmlns:a14="http://schemas.microsoft.com/office/drawing/2010/main" val="0"/>
                </a:ext>
              </a:extLst>
            </a:blip>
            <a:srcRect/>
            <a:stretch>
              <a:fillRect/>
            </a:stretch>
          </p:blipFill>
          <p:spPr bwMode="auto">
            <a:xfrm>
              <a:off x="4084672" y="4223940"/>
              <a:ext cx="327283" cy="24023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BED82EE-A053-0740-E3C7-CEBFE78D8FFB}"/>
                </a:ext>
              </a:extLst>
            </p:cNvPr>
            <p:cNvSpPr txBox="1"/>
            <p:nvPr/>
          </p:nvSpPr>
          <p:spPr>
            <a:xfrm>
              <a:off x="6667596" y="4205558"/>
              <a:ext cx="2157469"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Event-driven </a:t>
              </a:r>
              <a:r>
                <a:rPr kumimoji="0" lang="en-US" sz="1200" b="0" i="0" u="none" strike="noStrike" kern="1200" cap="none" spc="0" normalizeH="0" baseline="0" noProof="0" err="1">
                  <a:ln>
                    <a:noFill/>
                  </a:ln>
                  <a:solidFill>
                    <a:srgbClr val="FFFFFF"/>
                  </a:solidFill>
                  <a:effectLst/>
                  <a:uLnTx/>
                  <a:uFillTx/>
                  <a:ea typeface="+mn-ea"/>
                  <a:cs typeface="+mn-cs"/>
                </a:rPr>
                <a:t>autoscale</a:t>
              </a:r>
              <a:endParaRPr kumimoji="0" lang="en-US" sz="1200" b="0" i="0" u="none" strike="noStrike" kern="1200" cap="none" spc="0" normalizeH="0" baseline="0" noProof="0">
                <a:ln>
                  <a:noFill/>
                </a:ln>
                <a:solidFill>
                  <a:srgbClr val="FFFFFF"/>
                </a:solidFill>
                <a:effectLst/>
                <a:uLnTx/>
                <a:uFillTx/>
                <a:ea typeface="+mn-ea"/>
                <a:cs typeface="+mn-cs"/>
              </a:endParaRPr>
            </a:p>
          </p:txBody>
        </p:sp>
        <p:sp>
          <p:nvSpPr>
            <p:cNvPr id="36" name="TextBox 35">
              <a:extLst>
                <a:ext uri="{FF2B5EF4-FFF2-40B4-BE49-F238E27FC236}">
                  <a16:creationId xmlns:a16="http://schemas.microsoft.com/office/drawing/2014/main" id="{1A80A461-ADEC-E7C1-F5FA-B7C4A7B0B676}"/>
                </a:ext>
              </a:extLst>
            </p:cNvPr>
            <p:cNvSpPr txBox="1"/>
            <p:nvPr/>
          </p:nvSpPr>
          <p:spPr>
            <a:xfrm>
              <a:off x="4477938" y="4205558"/>
              <a:ext cx="1827295"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Microservices APIs</a:t>
              </a:r>
            </a:p>
          </p:txBody>
        </p:sp>
      </p:grpSp>
      <p:sp>
        <p:nvSpPr>
          <p:cNvPr id="37" name="TextBox 36">
            <a:extLst>
              <a:ext uri="{FF2B5EF4-FFF2-40B4-BE49-F238E27FC236}">
                <a16:creationId xmlns:a16="http://schemas.microsoft.com/office/drawing/2014/main" id="{939CE00D-F2D9-70F1-5CEF-8B7A5C20FF2D}"/>
              </a:ext>
            </a:extLst>
          </p:cNvPr>
          <p:cNvSpPr txBox="1"/>
          <p:nvPr/>
        </p:nvSpPr>
        <p:spPr>
          <a:xfrm>
            <a:off x="1449029" y="3711824"/>
            <a:ext cx="4541455" cy="615553"/>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Serverless application platform for building containerized microservices</a:t>
            </a:r>
          </a:p>
        </p:txBody>
      </p:sp>
      <p:sp>
        <p:nvSpPr>
          <p:cNvPr id="38" name="TextBox 37">
            <a:extLst>
              <a:ext uri="{FF2B5EF4-FFF2-40B4-BE49-F238E27FC236}">
                <a16:creationId xmlns:a16="http://schemas.microsoft.com/office/drawing/2014/main" id="{1E0740FC-2868-64DF-40D0-10DA00F4537D}"/>
              </a:ext>
            </a:extLst>
          </p:cNvPr>
          <p:cNvSpPr txBox="1"/>
          <p:nvPr/>
        </p:nvSpPr>
        <p:spPr>
          <a:xfrm>
            <a:off x="6452847" y="3665657"/>
            <a:ext cx="4886911" cy="707886"/>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Managed clusters with full access </a:t>
            </a:r>
            <a:br>
              <a:rPr kumimoji="0" lang="en-US" sz="2000" b="1" i="0" u="none" strike="noStrike" kern="1200" cap="none" spc="0" normalizeH="0" baseline="0" noProof="0">
                <a:ln>
                  <a:noFill/>
                </a:ln>
                <a:solidFill>
                  <a:srgbClr val="FFFFFF"/>
                </a:solidFill>
                <a:effectLst/>
                <a:uLnTx/>
                <a:uFillTx/>
                <a:ea typeface="+mn-ea"/>
                <a:cs typeface="+mn-cs"/>
              </a:rPr>
            </a:br>
            <a:r>
              <a:rPr kumimoji="0" lang="en-US" sz="2000" b="1" i="0" u="none" strike="noStrike" kern="1200" cap="none" spc="0" normalizeH="0" baseline="0" noProof="0">
                <a:ln>
                  <a:noFill/>
                </a:ln>
                <a:solidFill>
                  <a:srgbClr val="FFFFFF"/>
                </a:solidFill>
                <a:effectLst/>
                <a:uLnTx/>
                <a:uFillTx/>
                <a:ea typeface="+mn-ea"/>
                <a:cs typeface="+mn-cs"/>
              </a:rPr>
              <a:t>to the Kubernetes API</a:t>
            </a:r>
          </a:p>
        </p:txBody>
      </p:sp>
      <p:sp>
        <p:nvSpPr>
          <p:cNvPr id="39" name="Rectangle 38">
            <a:extLst>
              <a:ext uri="{FF2B5EF4-FFF2-40B4-BE49-F238E27FC236}">
                <a16:creationId xmlns:a16="http://schemas.microsoft.com/office/drawing/2014/main" id="{1661D0E8-844E-253E-6676-6911AB6F05DD}"/>
              </a:ext>
            </a:extLst>
          </p:cNvPr>
          <p:cNvSpPr/>
          <p:nvPr/>
        </p:nvSpPr>
        <p:spPr>
          <a:xfrm>
            <a:off x="3718449" y="5960793"/>
            <a:ext cx="5093308" cy="276999"/>
          </a:xfrm>
          <a:prstGeom prst="rect">
            <a:avLst/>
          </a:prstGeom>
          <a:noFill/>
        </p:spPr>
        <p:txBody>
          <a:bodyPr wrap="none" lIns="36000" tIns="0" rIns="36000" bIns="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ea typeface="+mn-ea"/>
                <a:cs typeface="Segoe UI" panose="020B0502040204020203" pitchFamily="34" charset="0"/>
                <a:sym typeface="Segoe UI Semibold"/>
              </a:rPr>
              <a:t>Any developer • A</a:t>
            </a:r>
            <a:r>
              <a:rPr kumimoji="0" lang="en-US" sz="1800" b="0" i="0" u="none" strike="noStrike" kern="1200" cap="none" spc="0" normalizeH="0" baseline="0" noProof="0" err="1">
                <a:ln>
                  <a:noFill/>
                </a:ln>
                <a:solidFill>
                  <a:srgbClr val="FFFFFF"/>
                </a:solidFill>
                <a:effectLst/>
                <a:uLnTx/>
                <a:uFillTx/>
                <a:ea typeface="+mn-ea"/>
                <a:cs typeface="Segoe UI" panose="020B0502040204020203" pitchFamily="34" charset="0"/>
                <a:sym typeface="Segoe UI Semibold"/>
              </a:rPr>
              <a:t>ny</a:t>
            </a:r>
            <a:r>
              <a:rPr kumimoji="0" lang="en-US" sz="1800" b="0" i="0" u="none" strike="noStrike" kern="1200" cap="none" spc="0" normalizeH="0" baseline="0" noProof="0">
                <a:ln>
                  <a:noFill/>
                </a:ln>
                <a:solidFill>
                  <a:srgbClr val="FFFFFF"/>
                </a:solidFill>
                <a:effectLst/>
                <a:uLnTx/>
                <a:uFillTx/>
                <a:ea typeface="+mn-ea"/>
                <a:cs typeface="Segoe UI" panose="020B0502040204020203" pitchFamily="34" charset="0"/>
                <a:sym typeface="Segoe UI Semibold"/>
              </a:rPr>
              <a:t> language  • A</a:t>
            </a:r>
            <a:r>
              <a:rPr kumimoji="0" lang="en-US" sz="1800" b="0" i="0" u="none" strike="noStrike" kern="1200" cap="none" spc="0" normalizeH="0" baseline="0" noProof="0" err="1">
                <a:ln>
                  <a:noFill/>
                </a:ln>
                <a:solidFill>
                  <a:srgbClr val="FFFFFF"/>
                </a:solidFill>
                <a:effectLst/>
                <a:uLnTx/>
                <a:uFillTx/>
                <a:ea typeface="+mn-ea"/>
                <a:cs typeface="Segoe UI" panose="020B0502040204020203" pitchFamily="34" charset="0"/>
                <a:sym typeface="Segoe UI Semibold"/>
              </a:rPr>
              <a:t>ny</a:t>
            </a:r>
            <a:r>
              <a:rPr kumimoji="0" lang="en-US" sz="1800" b="0" i="0" u="none" strike="noStrike" kern="1200" cap="none" spc="0" normalizeH="0" baseline="0" noProof="0">
                <a:ln>
                  <a:noFill/>
                </a:ln>
                <a:solidFill>
                  <a:srgbClr val="FFFFFF"/>
                </a:solidFill>
                <a:effectLst/>
                <a:uLnTx/>
                <a:uFillTx/>
                <a:ea typeface="+mn-ea"/>
                <a:cs typeface="Segoe UI" panose="020B0502040204020203" pitchFamily="34" charset="0"/>
                <a:sym typeface="Segoe UI Semibold"/>
              </a:rPr>
              <a:t> platform</a:t>
            </a:r>
          </a:p>
        </p:txBody>
      </p:sp>
      <p:pic>
        <p:nvPicPr>
          <p:cNvPr id="40" name="Picture 39">
            <a:extLst>
              <a:ext uri="{FF2B5EF4-FFF2-40B4-BE49-F238E27FC236}">
                <a16:creationId xmlns:a16="http://schemas.microsoft.com/office/drawing/2014/main" id="{E0F2A2A4-1606-70D3-EEF8-CA1181CCA60E}"/>
              </a:ext>
            </a:extLst>
          </p:cNvPr>
          <p:cNvPicPr>
            <a:picLocks noChangeAspect="1"/>
          </p:cNvPicPr>
          <p:nvPr/>
        </p:nvPicPr>
        <p:blipFill>
          <a:blip r:embed="rId4"/>
          <a:stretch>
            <a:fillRect/>
          </a:stretch>
        </p:blipFill>
        <p:spPr>
          <a:xfrm>
            <a:off x="6196334" y="5533184"/>
            <a:ext cx="229579" cy="229579"/>
          </a:xfrm>
          <a:prstGeom prst="rect">
            <a:avLst/>
          </a:prstGeom>
        </p:spPr>
      </p:pic>
      <p:pic>
        <p:nvPicPr>
          <p:cNvPr id="41" name="Picture 8" descr="A picture containing text&#10;&#10;Description automatically generated">
            <a:extLst>
              <a:ext uri="{FF2B5EF4-FFF2-40B4-BE49-F238E27FC236}">
                <a16:creationId xmlns:a16="http://schemas.microsoft.com/office/drawing/2014/main" id="{DA53BAF6-D0FF-0FB2-49E6-E42BD009253A}"/>
              </a:ext>
            </a:extLst>
          </p:cNvPr>
          <p:cNvPicPr>
            <a:picLocks noChangeAspect="1"/>
          </p:cNvPicPr>
          <p:nvPr/>
        </p:nvPicPr>
        <p:blipFill>
          <a:blip r:embed="rId5"/>
          <a:stretch>
            <a:fillRect/>
          </a:stretch>
        </p:blipFill>
        <p:spPr>
          <a:xfrm>
            <a:off x="6684419" y="5535602"/>
            <a:ext cx="249984" cy="249984"/>
          </a:xfrm>
          <a:prstGeom prst="rect">
            <a:avLst/>
          </a:prstGeom>
        </p:spPr>
      </p:pic>
      <p:pic>
        <p:nvPicPr>
          <p:cNvPr id="42" name="Picture 9">
            <a:extLst>
              <a:ext uri="{FF2B5EF4-FFF2-40B4-BE49-F238E27FC236}">
                <a16:creationId xmlns:a16="http://schemas.microsoft.com/office/drawing/2014/main" id="{8B9743C9-6729-62C0-0639-E20FE906BED4}"/>
              </a:ext>
            </a:extLst>
          </p:cNvPr>
          <p:cNvPicPr>
            <a:picLocks noChangeAspect="1"/>
          </p:cNvPicPr>
          <p:nvPr/>
        </p:nvPicPr>
        <p:blipFill>
          <a:blip r:embed="rId6"/>
          <a:stretch>
            <a:fillRect/>
          </a:stretch>
        </p:blipFill>
        <p:spPr>
          <a:xfrm>
            <a:off x="7172855" y="5445444"/>
            <a:ext cx="499969" cy="438748"/>
          </a:xfrm>
          <a:prstGeom prst="rect">
            <a:avLst/>
          </a:prstGeom>
        </p:spPr>
      </p:pic>
      <p:pic>
        <p:nvPicPr>
          <p:cNvPr id="43" name="Picture 4" descr="Java, logo Icon in Vector Logo">
            <a:extLst>
              <a:ext uri="{FF2B5EF4-FFF2-40B4-BE49-F238E27FC236}">
                <a16:creationId xmlns:a16="http://schemas.microsoft.com/office/drawing/2014/main" id="{4307A902-C936-5792-BD44-A299CA6A63D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4746393" y="5480154"/>
            <a:ext cx="626135" cy="32988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5">
            <a:extLst>
              <a:ext uri="{FF2B5EF4-FFF2-40B4-BE49-F238E27FC236}">
                <a16:creationId xmlns:a16="http://schemas.microsoft.com/office/drawing/2014/main" id="{D0F07CC8-340E-F45F-26B7-FE008E39A9E2}"/>
              </a:ext>
            </a:extLst>
          </p:cNvPr>
          <p:cNvPicPr>
            <a:picLocks noChangeAspect="1"/>
          </p:cNvPicPr>
          <p:nvPr/>
        </p:nvPicPr>
        <p:blipFill>
          <a:blip r:embed="rId8"/>
          <a:stretch>
            <a:fillRect/>
          </a:stretch>
        </p:blipFill>
        <p:spPr>
          <a:xfrm>
            <a:off x="5570200" y="5473605"/>
            <a:ext cx="367279" cy="367279"/>
          </a:xfrm>
          <a:prstGeom prst="rect">
            <a:avLst/>
          </a:prstGeom>
        </p:spPr>
      </p:pic>
      <p:pic>
        <p:nvPicPr>
          <p:cNvPr id="45" name="Graphic 44" descr="Azure Container Apps icon">
            <a:extLst>
              <a:ext uri="{FF2B5EF4-FFF2-40B4-BE49-F238E27FC236}">
                <a16:creationId xmlns:a16="http://schemas.microsoft.com/office/drawing/2014/main" id="{76A33659-CA61-6F72-9B94-9212F8C60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49761" y="2997473"/>
            <a:ext cx="537500" cy="537500"/>
          </a:xfrm>
          <a:prstGeom prst="rect">
            <a:avLst/>
          </a:prstGeom>
        </p:spPr>
      </p:pic>
      <p:pic>
        <p:nvPicPr>
          <p:cNvPr id="46" name="Graphic 45">
            <a:extLst>
              <a:ext uri="{FF2B5EF4-FFF2-40B4-BE49-F238E27FC236}">
                <a16:creationId xmlns:a16="http://schemas.microsoft.com/office/drawing/2014/main" id="{F20F7B79-6A51-12CA-FDCB-430889761C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03426" y="2999084"/>
            <a:ext cx="516576" cy="519544"/>
          </a:xfrm>
          <a:prstGeom prst="rect">
            <a:avLst/>
          </a:prstGeom>
        </p:spPr>
      </p:pic>
      <p:grpSp>
        <p:nvGrpSpPr>
          <p:cNvPr id="47" name="Group 46">
            <a:extLst>
              <a:ext uri="{FF2B5EF4-FFF2-40B4-BE49-F238E27FC236}">
                <a16:creationId xmlns:a16="http://schemas.microsoft.com/office/drawing/2014/main" id="{BB43201A-A682-6784-E246-F5A203544D00}"/>
              </a:ext>
            </a:extLst>
          </p:cNvPr>
          <p:cNvGrpSpPr/>
          <p:nvPr/>
        </p:nvGrpSpPr>
        <p:grpSpPr>
          <a:xfrm>
            <a:off x="1517843" y="2192883"/>
            <a:ext cx="9494520" cy="523679"/>
            <a:chOff x="1348740" y="1694676"/>
            <a:chExt cx="9494520" cy="523678"/>
          </a:xfrm>
        </p:grpSpPr>
        <p:grpSp>
          <p:nvGrpSpPr>
            <p:cNvPr id="48" name="Group 47">
              <a:extLst>
                <a:ext uri="{FF2B5EF4-FFF2-40B4-BE49-F238E27FC236}">
                  <a16:creationId xmlns:a16="http://schemas.microsoft.com/office/drawing/2014/main" id="{FF9C8C5A-026B-2576-6338-B263107B7885}"/>
                </a:ext>
              </a:extLst>
            </p:cNvPr>
            <p:cNvGrpSpPr/>
            <p:nvPr/>
          </p:nvGrpSpPr>
          <p:grpSpPr>
            <a:xfrm>
              <a:off x="1348740" y="1694676"/>
              <a:ext cx="9494520" cy="523678"/>
              <a:chOff x="1376218" y="1432837"/>
              <a:chExt cx="9439564" cy="523678"/>
            </a:xfrm>
          </p:grpSpPr>
          <p:sp>
            <p:nvSpPr>
              <p:cNvPr id="51" name="Rectangle: Rounded Corners 3"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5212984B-57A3-6A85-E136-FC65C8CF6C2F}"/>
                  </a:ext>
                </a:extLst>
              </p:cNvPr>
              <p:cNvSpPr/>
              <p:nvPr/>
            </p:nvSpPr>
            <p:spPr bwMode="auto">
              <a:xfrm>
                <a:off x="1376218" y="1432837"/>
                <a:ext cx="9439564" cy="523678"/>
              </a:xfrm>
              <a:prstGeom prst="roundRect">
                <a:avLst>
                  <a:gd name="adj" fmla="val 50000"/>
                </a:avLst>
              </a:prstGeom>
              <a:gradFill flip="none" rotWithShape="1">
                <a:gsLst>
                  <a:gs pos="68000">
                    <a:srgbClr val="8DC8E8"/>
                  </a:gs>
                  <a:gs pos="0">
                    <a:srgbClr val="D59ED7"/>
                  </a:gs>
                </a:gsLst>
                <a:lin ang="1080000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274320" bIns="45720" numCol="1" spcCol="0" rtlCol="0" fromWordArt="0" anchor="ctr" anchorCtr="0" forceAA="0" compatLnSpc="1">
                <a:prstTxWarp prst="textNoShape">
                  <a:avLst/>
                </a:prstTxWarp>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2874">
                        <a:srgbClr val="FFFFFF"/>
                      </a:gs>
                      <a:gs pos="38000">
                        <a:srgbClr val="FFFFFF"/>
                      </a:gs>
                    </a:gsLst>
                    <a:path path="circle">
                      <a:fillToRect l="100000" t="100000"/>
                    </a:path>
                  </a:gradFill>
                  <a:effectLst/>
                  <a:uLnTx/>
                  <a:uFillTx/>
                  <a:ea typeface="+mn-ea"/>
                  <a:cs typeface="Segoe UI" pitchFamily="34" charset="0"/>
                </a:endParaRPr>
              </a:p>
            </p:txBody>
          </p:sp>
          <p:cxnSp>
            <p:nvCxnSpPr>
              <p:cNvPr id="52" name="Straight Arrow Connector 51">
                <a:extLst>
                  <a:ext uri="{FF2B5EF4-FFF2-40B4-BE49-F238E27FC236}">
                    <a16:creationId xmlns:a16="http://schemas.microsoft.com/office/drawing/2014/main" id="{E6D072F2-C2F1-11F6-99CF-D717F183B8B3}"/>
                  </a:ext>
                  <a:ext uri="{C183D7F6-B498-43B3-948B-1728B52AA6E4}">
                    <adec:decorative xmlns:adec="http://schemas.microsoft.com/office/drawing/2017/decorative" val="1"/>
                  </a:ext>
                </a:extLst>
              </p:cNvPr>
              <p:cNvCxnSpPr>
                <a:cxnSpLocks/>
              </p:cNvCxnSpPr>
              <p:nvPr/>
            </p:nvCxnSpPr>
            <p:spPr>
              <a:xfrm flipH="1">
                <a:off x="2706443" y="1694676"/>
                <a:ext cx="6779115" cy="0"/>
              </a:xfrm>
              <a:prstGeom prst="straightConnector1">
                <a:avLst/>
              </a:prstGeom>
              <a:gradFill>
                <a:gsLst>
                  <a:gs pos="0">
                    <a:srgbClr val="50E6FF"/>
                  </a:gs>
                  <a:gs pos="100000">
                    <a:srgbClr val="8661C5"/>
                  </a:gs>
                </a:gsLst>
                <a:lin ang="2700000" scaled="0"/>
              </a:gradFill>
              <a:ln w="19050">
                <a:solidFill>
                  <a:schemeClr val="bg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grpSp>
        <p:sp>
          <p:nvSpPr>
            <p:cNvPr id="49" name="Rectangle 48">
              <a:extLst>
                <a:ext uri="{FF2B5EF4-FFF2-40B4-BE49-F238E27FC236}">
                  <a16:creationId xmlns:a16="http://schemas.microsoft.com/office/drawing/2014/main" id="{79ADC97C-E721-86A2-4344-6E14D444F55C}"/>
                </a:ext>
                <a:ext uri="{C183D7F6-B498-43B3-948B-1728B52AA6E4}">
                  <adec:decorative xmlns:adec="http://schemas.microsoft.com/office/drawing/2017/decorative" val="1"/>
                </a:ext>
              </a:extLst>
            </p:cNvPr>
            <p:cNvSpPr/>
            <p:nvPr/>
          </p:nvSpPr>
          <p:spPr bwMode="auto">
            <a:xfrm>
              <a:off x="9660315" y="1801089"/>
              <a:ext cx="936256"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rPr>
                <a:t>Control</a:t>
              </a:r>
            </a:p>
          </p:txBody>
        </p:sp>
        <p:sp>
          <p:nvSpPr>
            <p:cNvPr id="50" name="Rectangle 49">
              <a:extLst>
                <a:ext uri="{FF2B5EF4-FFF2-40B4-BE49-F238E27FC236}">
                  <a16:creationId xmlns:a16="http://schemas.microsoft.com/office/drawing/2014/main" id="{40061D99-6612-6861-2513-004CB9CE9EA6}"/>
                </a:ext>
                <a:ext uri="{C183D7F6-B498-43B3-948B-1728B52AA6E4}">
                  <adec:decorative xmlns:adec="http://schemas.microsoft.com/office/drawing/2017/decorative" val="1"/>
                </a:ext>
              </a:extLst>
            </p:cNvPr>
            <p:cNvSpPr/>
            <p:nvPr/>
          </p:nvSpPr>
          <p:spPr bwMode="auto">
            <a:xfrm>
              <a:off x="1450018" y="1801089"/>
              <a:ext cx="1189529"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FFFFFF"/>
                  </a:solidFill>
                  <a:effectLst/>
                  <a:uLnTx/>
                  <a:uFillTx/>
                  <a:ea typeface="Segoe UI" pitchFamily="34" charset="0"/>
                  <a:cs typeface="Segoe UI" pitchFamily="34" charset="0"/>
                </a:rPr>
                <a:t>Simplicity</a:t>
              </a:r>
              <a:endPar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cxnSp>
        <p:nvCxnSpPr>
          <p:cNvPr id="53" name="Straight Connector 52">
            <a:extLst>
              <a:ext uri="{FF2B5EF4-FFF2-40B4-BE49-F238E27FC236}">
                <a16:creationId xmlns:a16="http://schemas.microsoft.com/office/drawing/2014/main" id="{1B7F44E7-4718-5217-DAF9-D10879C03081}"/>
              </a:ext>
              <a:ext uri="{C183D7F6-B498-43B3-948B-1728B52AA6E4}">
                <adec:decorative xmlns:adec="http://schemas.microsoft.com/office/drawing/2017/decorative" val="1"/>
              </a:ext>
            </a:extLst>
          </p:cNvPr>
          <p:cNvCxnSpPr>
            <a:cxnSpLocks/>
          </p:cNvCxnSpPr>
          <p:nvPr/>
        </p:nvCxnSpPr>
        <p:spPr>
          <a:xfrm flipV="1">
            <a:off x="6298805" y="3066145"/>
            <a:ext cx="0" cy="1307399"/>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CD7CA-9073-D3B6-3A65-E231660AC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7867C-8509-5301-C5EE-86AAA2A02C7E}"/>
              </a:ext>
            </a:extLst>
          </p:cNvPr>
          <p:cNvSpPr>
            <a:spLocks noGrp="1"/>
          </p:cNvSpPr>
          <p:nvPr>
            <p:ph type="title"/>
          </p:nvPr>
        </p:nvSpPr>
        <p:spPr/>
        <p:txBody>
          <a:bodyPr anchor="b"/>
          <a:lstStyle/>
          <a:p>
            <a:r>
              <a:rPr lang="en-US" sz="3600" dirty="0">
                <a:latin typeface="+mn-lt"/>
              </a:rPr>
              <a:t>Run your containers your way</a:t>
            </a:r>
          </a:p>
        </p:txBody>
      </p:sp>
      <p:sp>
        <p:nvSpPr>
          <p:cNvPr id="3" name="Rounded Rectangle 5">
            <a:extLst>
              <a:ext uri="{FF2B5EF4-FFF2-40B4-BE49-F238E27FC236}">
                <a16:creationId xmlns:a16="http://schemas.microsoft.com/office/drawing/2014/main" id="{F90FEB9A-0C8A-965E-12D5-0973482BD5AD}"/>
              </a:ext>
              <a:ext uri="{C183D7F6-B498-43B3-948B-1728B52AA6E4}">
                <adec:decorative xmlns:adec="http://schemas.microsoft.com/office/drawing/2017/decorative" val="1"/>
              </a:ext>
            </a:extLst>
          </p:cNvPr>
          <p:cNvSpPr/>
          <p:nvPr/>
        </p:nvSpPr>
        <p:spPr bwMode="auto">
          <a:xfrm>
            <a:off x="1105301" y="2448460"/>
            <a:ext cx="10399533" cy="4109004"/>
          </a:xfrm>
          <a:prstGeom prst="roundRect">
            <a:avLst>
              <a:gd name="adj" fmla="val 2217"/>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mn-ea"/>
              <a:cs typeface="Segoe UI" pitchFamily="34" charset="0"/>
            </a:endParaRPr>
          </a:p>
        </p:txBody>
      </p:sp>
      <p:grpSp>
        <p:nvGrpSpPr>
          <p:cNvPr id="4" name="Group 3">
            <a:extLst>
              <a:ext uri="{FF2B5EF4-FFF2-40B4-BE49-F238E27FC236}">
                <a16:creationId xmlns:a16="http://schemas.microsoft.com/office/drawing/2014/main" id="{A7F356D9-C69C-D9D3-8AD7-614CDDAF13CE}"/>
              </a:ext>
            </a:extLst>
          </p:cNvPr>
          <p:cNvGrpSpPr/>
          <p:nvPr/>
        </p:nvGrpSpPr>
        <p:grpSpPr>
          <a:xfrm>
            <a:off x="1524106" y="2186621"/>
            <a:ext cx="9494520" cy="523679"/>
            <a:chOff x="1348740" y="1694676"/>
            <a:chExt cx="9494520" cy="523678"/>
          </a:xfrm>
        </p:grpSpPr>
        <p:grpSp>
          <p:nvGrpSpPr>
            <p:cNvPr id="5" name="Group 4">
              <a:extLst>
                <a:ext uri="{FF2B5EF4-FFF2-40B4-BE49-F238E27FC236}">
                  <a16:creationId xmlns:a16="http://schemas.microsoft.com/office/drawing/2014/main" id="{F5C7CF53-48EF-CFBC-91A6-BF0428819FD3}"/>
                </a:ext>
              </a:extLst>
            </p:cNvPr>
            <p:cNvGrpSpPr/>
            <p:nvPr/>
          </p:nvGrpSpPr>
          <p:grpSpPr>
            <a:xfrm>
              <a:off x="1348740" y="1694676"/>
              <a:ext cx="9494520" cy="523678"/>
              <a:chOff x="1376218" y="1432837"/>
              <a:chExt cx="9439564" cy="523678"/>
            </a:xfrm>
          </p:grpSpPr>
          <p:sp>
            <p:nvSpPr>
              <p:cNvPr id="8" name="Rectangle: Rounded Corners 3"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0FE31DBA-4251-18F4-015F-A8B63B3F6158}"/>
                  </a:ext>
                </a:extLst>
              </p:cNvPr>
              <p:cNvSpPr/>
              <p:nvPr/>
            </p:nvSpPr>
            <p:spPr bwMode="auto">
              <a:xfrm>
                <a:off x="1376218" y="1432837"/>
                <a:ext cx="9439564" cy="523678"/>
              </a:xfrm>
              <a:prstGeom prst="roundRect">
                <a:avLst>
                  <a:gd name="adj" fmla="val 50000"/>
                </a:avLst>
              </a:prstGeom>
              <a:gradFill flip="none" rotWithShape="1">
                <a:gsLst>
                  <a:gs pos="68000">
                    <a:srgbClr val="8DC8E8"/>
                  </a:gs>
                  <a:gs pos="0">
                    <a:srgbClr val="D59ED7"/>
                  </a:gs>
                </a:gsLst>
                <a:lin ang="1080000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274320" bIns="45720" numCol="1" spcCol="0" rtlCol="0" fromWordArt="0" anchor="ctr" anchorCtr="0" forceAA="0" compatLnSpc="1">
                <a:prstTxWarp prst="textNoShape">
                  <a:avLst/>
                </a:prstTxWarp>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2874">
                        <a:srgbClr val="FFFFFF"/>
                      </a:gs>
                      <a:gs pos="38000">
                        <a:srgbClr val="FFFFFF"/>
                      </a:gs>
                    </a:gsLst>
                    <a:path path="circle">
                      <a:fillToRect l="100000" t="100000"/>
                    </a:path>
                  </a:gradFill>
                  <a:effectLst/>
                  <a:uLnTx/>
                  <a:uFillTx/>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C482045B-D940-4EAA-B7EE-0062160CF539}"/>
                  </a:ext>
                  <a:ext uri="{C183D7F6-B498-43B3-948B-1728B52AA6E4}">
                    <adec:decorative xmlns:adec="http://schemas.microsoft.com/office/drawing/2017/decorative" val="1"/>
                  </a:ext>
                </a:extLst>
              </p:cNvPr>
              <p:cNvCxnSpPr>
                <a:cxnSpLocks/>
              </p:cNvCxnSpPr>
              <p:nvPr/>
            </p:nvCxnSpPr>
            <p:spPr>
              <a:xfrm flipH="1">
                <a:off x="2706443" y="1694676"/>
                <a:ext cx="6779115" cy="0"/>
              </a:xfrm>
              <a:prstGeom prst="straightConnector1">
                <a:avLst/>
              </a:prstGeom>
              <a:gradFill>
                <a:gsLst>
                  <a:gs pos="0">
                    <a:srgbClr val="50E6FF"/>
                  </a:gs>
                  <a:gs pos="100000">
                    <a:srgbClr val="8661C5"/>
                  </a:gs>
                </a:gsLst>
                <a:lin ang="2700000" scaled="0"/>
              </a:gradFill>
              <a:ln w="19050">
                <a:solidFill>
                  <a:schemeClr val="bg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grpSp>
        <p:sp>
          <p:nvSpPr>
            <p:cNvPr id="6" name="Rectangle 5">
              <a:extLst>
                <a:ext uri="{FF2B5EF4-FFF2-40B4-BE49-F238E27FC236}">
                  <a16:creationId xmlns:a16="http://schemas.microsoft.com/office/drawing/2014/main" id="{E97A01F0-F30D-7EC9-AB48-3CE628CBA10B}"/>
                </a:ext>
                <a:ext uri="{C183D7F6-B498-43B3-948B-1728B52AA6E4}">
                  <adec:decorative xmlns:adec="http://schemas.microsoft.com/office/drawing/2017/decorative" val="1"/>
                </a:ext>
              </a:extLst>
            </p:cNvPr>
            <p:cNvSpPr/>
            <p:nvPr/>
          </p:nvSpPr>
          <p:spPr bwMode="auto">
            <a:xfrm>
              <a:off x="9660315" y="1801089"/>
              <a:ext cx="936256"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rPr>
                <a:t>Control</a:t>
              </a:r>
            </a:p>
          </p:txBody>
        </p:sp>
        <p:sp>
          <p:nvSpPr>
            <p:cNvPr id="7" name="Rectangle 6">
              <a:extLst>
                <a:ext uri="{FF2B5EF4-FFF2-40B4-BE49-F238E27FC236}">
                  <a16:creationId xmlns:a16="http://schemas.microsoft.com/office/drawing/2014/main" id="{BCB7B96F-C1A4-47F6-9554-5063726942D2}"/>
                </a:ext>
                <a:ext uri="{C183D7F6-B498-43B3-948B-1728B52AA6E4}">
                  <adec:decorative xmlns:adec="http://schemas.microsoft.com/office/drawing/2017/decorative" val="1"/>
                </a:ext>
              </a:extLst>
            </p:cNvPr>
            <p:cNvSpPr/>
            <p:nvPr/>
          </p:nvSpPr>
          <p:spPr bwMode="auto">
            <a:xfrm>
              <a:off x="1450018" y="1801089"/>
              <a:ext cx="1189529"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FFFFFF"/>
                  </a:solidFill>
                  <a:effectLst/>
                  <a:uLnTx/>
                  <a:uFillTx/>
                  <a:ea typeface="Segoe UI" pitchFamily="34" charset="0"/>
                  <a:cs typeface="Segoe UI" pitchFamily="34" charset="0"/>
                </a:rPr>
                <a:t>Simplicity</a:t>
              </a:r>
              <a:endPar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44A85A16-2D2E-D83C-99CB-653773B66F5F}"/>
              </a:ext>
              <a:ext uri="{C183D7F6-B498-43B3-948B-1728B52AA6E4}">
                <adec:decorative xmlns:adec="http://schemas.microsoft.com/office/drawing/2017/decorative" val="1"/>
              </a:ext>
            </a:extLst>
          </p:cNvPr>
          <p:cNvCxnSpPr>
            <a:cxnSpLocks/>
          </p:cNvCxnSpPr>
          <p:nvPr/>
        </p:nvCxnSpPr>
        <p:spPr>
          <a:xfrm flipV="1">
            <a:off x="6305068" y="3059885"/>
            <a:ext cx="0" cy="1551497"/>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2409F15-7E24-8F65-D963-9CEFC0C0714D}"/>
              </a:ext>
            </a:extLst>
          </p:cNvPr>
          <p:cNvSpPr txBox="1"/>
          <p:nvPr/>
        </p:nvSpPr>
        <p:spPr>
          <a:xfrm>
            <a:off x="2117426" y="3992715"/>
            <a:ext cx="3247652" cy="2154436"/>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a:ln>
                  <a:noFill/>
                </a:ln>
                <a:solidFill>
                  <a:srgbClr val="FFFFFF"/>
                </a:solidFill>
                <a:effectLst/>
                <a:uLnTx/>
                <a:uFillTx/>
                <a:ea typeface="+mn-ea"/>
                <a:cs typeface="+mn-cs"/>
              </a:rPr>
              <a:t>Time to market</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Scale to zero</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Segoe UI Semibold"/>
              </a:rPr>
              <a:t>Embedded app patterns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Segoe UI Semibold"/>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More dev, less ops</a:t>
            </a:r>
            <a:endParaRPr kumimoji="0" lang="en-US" sz="2000" b="0" i="0" u="none" strike="noStrike" kern="1200" cap="none" spc="0" normalizeH="0" baseline="0" noProof="0">
              <a:ln>
                <a:noFill/>
              </a:ln>
              <a:solidFill>
                <a:srgbClr val="FFFFFF"/>
              </a:solidFill>
              <a:effectLst/>
              <a:uLnTx/>
              <a:uFillTx/>
              <a:ea typeface="+mn-ea"/>
              <a:cs typeface="+mn-cs"/>
            </a:endParaRPr>
          </a:p>
        </p:txBody>
      </p:sp>
      <p:sp>
        <p:nvSpPr>
          <p:cNvPr id="12" name="TextBox 11">
            <a:extLst>
              <a:ext uri="{FF2B5EF4-FFF2-40B4-BE49-F238E27FC236}">
                <a16:creationId xmlns:a16="http://schemas.microsoft.com/office/drawing/2014/main" id="{A1851127-DC3E-073A-CF18-9918D8426FDF}"/>
              </a:ext>
            </a:extLst>
          </p:cNvPr>
          <p:cNvSpPr txBox="1"/>
          <p:nvPr/>
        </p:nvSpPr>
        <p:spPr>
          <a:xfrm>
            <a:off x="7570012" y="3992715"/>
            <a:ext cx="2921440" cy="2154436"/>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Industry standard</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OSS ecosystem access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Customization</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lt"/>
                <a:cs typeface="Segoe UI Semibold"/>
              </a:rPr>
              <a:t>Rich access policies</a:t>
            </a:r>
            <a:endParaRPr kumimoji="0" lang="en-US" sz="2000" b="1" i="0" u="none" strike="noStrike" kern="1200" cap="none" spc="0" normalizeH="0" baseline="0" noProof="0">
              <a:ln>
                <a:noFill/>
              </a:ln>
              <a:solidFill>
                <a:srgbClr val="FFFFFF"/>
              </a:solidFill>
              <a:effectLst/>
              <a:uLnTx/>
              <a:uFillTx/>
              <a:ea typeface="+mn-ea"/>
              <a:cs typeface="Segoe UI Semibold"/>
            </a:endParaRPr>
          </a:p>
        </p:txBody>
      </p:sp>
      <p:sp>
        <p:nvSpPr>
          <p:cNvPr id="13" name="TextBox 12">
            <a:extLst>
              <a:ext uri="{FF2B5EF4-FFF2-40B4-BE49-F238E27FC236}">
                <a16:creationId xmlns:a16="http://schemas.microsoft.com/office/drawing/2014/main" id="{1CC4E50E-2EF0-C217-C4FA-DA7049AD963B}"/>
              </a:ext>
            </a:extLst>
          </p:cNvPr>
          <p:cNvSpPr txBox="1"/>
          <p:nvPr/>
        </p:nvSpPr>
        <p:spPr>
          <a:xfrm>
            <a:off x="7884402" y="3185232"/>
            <a:ext cx="2680542"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Kubernetes Service</a:t>
            </a:r>
          </a:p>
        </p:txBody>
      </p:sp>
      <p:sp>
        <p:nvSpPr>
          <p:cNvPr id="14" name="TextBox 13">
            <a:extLst>
              <a:ext uri="{FF2B5EF4-FFF2-40B4-BE49-F238E27FC236}">
                <a16:creationId xmlns:a16="http://schemas.microsoft.com/office/drawing/2014/main" id="{611FD69F-6629-6A4F-A536-F81C0072C3AB}"/>
              </a:ext>
            </a:extLst>
          </p:cNvPr>
          <p:cNvSpPr txBox="1"/>
          <p:nvPr/>
        </p:nvSpPr>
        <p:spPr>
          <a:xfrm>
            <a:off x="2915780" y="3181821"/>
            <a:ext cx="2303836"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Container Apps</a:t>
            </a:r>
          </a:p>
        </p:txBody>
      </p:sp>
      <p:pic>
        <p:nvPicPr>
          <p:cNvPr id="15" name="Graphic 14" descr="Azure Container Apps icon">
            <a:extLst>
              <a:ext uri="{FF2B5EF4-FFF2-40B4-BE49-F238E27FC236}">
                <a16:creationId xmlns:a16="http://schemas.microsoft.com/office/drawing/2014/main" id="{BA98C732-7A01-489A-6676-3953137737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256024" y="3091020"/>
            <a:ext cx="537500" cy="537500"/>
          </a:xfrm>
          <a:prstGeom prst="rect">
            <a:avLst/>
          </a:prstGeom>
        </p:spPr>
      </p:pic>
      <p:pic>
        <p:nvPicPr>
          <p:cNvPr id="16" name="Graphic 15">
            <a:extLst>
              <a:ext uri="{FF2B5EF4-FFF2-40B4-BE49-F238E27FC236}">
                <a16:creationId xmlns:a16="http://schemas.microsoft.com/office/drawing/2014/main" id="{C166D379-3E37-C6EF-4417-8ACEA4C67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9689" y="3092632"/>
            <a:ext cx="516576" cy="519544"/>
          </a:xfrm>
          <a:prstGeom prst="rect">
            <a:avLst/>
          </a:prstGeom>
        </p:spPr>
      </p:pic>
      <p:cxnSp>
        <p:nvCxnSpPr>
          <p:cNvPr id="17" name="Straight Connector 16">
            <a:extLst>
              <a:ext uri="{FF2B5EF4-FFF2-40B4-BE49-F238E27FC236}">
                <a16:creationId xmlns:a16="http://schemas.microsoft.com/office/drawing/2014/main" id="{1434AF5F-60C6-F5C1-A4F2-982B7544C15D}"/>
              </a:ext>
              <a:ext uri="{C183D7F6-B498-43B3-948B-1728B52AA6E4}">
                <adec:decorative xmlns:adec="http://schemas.microsoft.com/office/drawing/2017/decorative" val="1"/>
              </a:ext>
            </a:extLst>
          </p:cNvPr>
          <p:cNvCxnSpPr>
            <a:cxnSpLocks/>
          </p:cNvCxnSpPr>
          <p:nvPr/>
        </p:nvCxnSpPr>
        <p:spPr>
          <a:xfrm flipV="1">
            <a:off x="6305068" y="4611380"/>
            <a:ext cx="0" cy="1475276"/>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linehorizontal">
            <a:extLst>
              <a:ext uri="{FF2B5EF4-FFF2-40B4-BE49-F238E27FC236}">
                <a16:creationId xmlns:a16="http://schemas.microsoft.com/office/drawing/2014/main" id="{567A9E0C-D5FB-FF66-035C-576C26A49476}"/>
              </a:ext>
              <a:ext uri="{C183D7F6-B498-43B3-948B-1728B52AA6E4}">
                <adec:decorative xmlns:adec="http://schemas.microsoft.com/office/drawing/2017/decorative" val="1"/>
              </a:ext>
            </a:extLst>
          </p:cNvPr>
          <p:cNvCxnSpPr>
            <a:cxnSpLocks/>
          </p:cNvCxnSpPr>
          <p:nvPr/>
        </p:nvCxnSpPr>
        <p:spPr>
          <a:xfrm flipH="1">
            <a:off x="5199298" y="3328918"/>
            <a:ext cx="2057591" cy="0"/>
          </a:xfrm>
          <a:prstGeom prst="line">
            <a:avLst/>
          </a:prstGeom>
          <a:noFill/>
          <a:ln w="19050">
            <a:gradFill flip="none" rotWithShape="1">
              <a:gsLst>
                <a:gs pos="35000">
                  <a:srgbClr val="606161">
                    <a:alpha val="0"/>
                  </a:srgbClr>
                </a:gs>
                <a:gs pos="0">
                  <a:srgbClr val="606161">
                    <a:alpha val="0"/>
                  </a:srgbClr>
                </a:gs>
                <a:gs pos="65000">
                  <a:srgbClr val="606161">
                    <a:alpha val="0"/>
                  </a:srgbClr>
                </a:gs>
                <a:gs pos="100000">
                  <a:srgbClr val="606161">
                    <a:alpha val="0"/>
                  </a:srgbClr>
                </a:gs>
              </a:gsLst>
              <a:lin ang="0" scaled="0"/>
              <a:tileRect/>
            </a:gra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21564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0 1.48148E-6 L 0 -0.03935 " pathEditMode="relative" rAng="0" ptsTypes="AA">
                                      <p:cBhvr>
                                        <p:cTn id="9" dur="700" spd="-100000" fill="hold"/>
                                        <p:tgtEl>
                                          <p:spTgt spid="4"/>
                                        </p:tgtEl>
                                        <p:attrNameLst>
                                          <p:attrName>ppt_x</p:attrName>
                                          <p:attrName>ppt_y</p:attrName>
                                        </p:attrNameLst>
                                      </p:cBhvr>
                                      <p:rCtr x="0" y="-1968"/>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2.08333E-6 -4.44444E-6 L 2.08333E-6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2.08333E-6 -4.44444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0"/>
                                  </p:stCondLst>
                                  <p:childTnLst>
                                    <p:animMotion origin="layout" path="M -4.79167E-6 -4.07407E-6 L -4.791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nodeType="withEffect">
                                  <p:stCondLst>
                                    <p:cond delay="0"/>
                                  </p:stCondLst>
                                  <p:childTnLst>
                                    <p:animMotion origin="layout" path="M -4.375E-6 -3.7037E-6 L -4.375E-6 0.03542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2" grpId="0"/>
      <p:bldP spid="1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4715E-1244-2256-6054-42F1CF5750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351A9F-BA89-B250-90A1-E1AF81361647}"/>
              </a:ext>
            </a:extLst>
          </p:cNvPr>
          <p:cNvSpPr>
            <a:spLocks noGrp="1"/>
          </p:cNvSpPr>
          <p:nvPr>
            <p:ph type="ctrTitle"/>
          </p:nvPr>
        </p:nvSpPr>
        <p:spPr/>
        <p:txBody>
          <a:bodyPr/>
          <a:lstStyle/>
          <a:p>
            <a:r>
              <a:rPr lang="en-US" dirty="0"/>
              <a:t>Aspire to the cloud</a:t>
            </a:r>
          </a:p>
        </p:txBody>
      </p:sp>
      <p:sp>
        <p:nvSpPr>
          <p:cNvPr id="7" name="Subtitle 6">
            <a:extLst>
              <a:ext uri="{FF2B5EF4-FFF2-40B4-BE49-F238E27FC236}">
                <a16:creationId xmlns:a16="http://schemas.microsoft.com/office/drawing/2014/main" id="{471E1651-B40D-EC44-EE7C-13DA0D91947F}"/>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104213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FA955-86C1-38BB-3FEF-5F5DBBC99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C20B1-6CB8-FFC2-8C2A-DA567506BEF7}"/>
              </a:ext>
            </a:extLst>
          </p:cNvPr>
          <p:cNvSpPr>
            <a:spLocks noGrp="1"/>
          </p:cNvSpPr>
          <p:nvPr>
            <p:ph type="ctrTitle"/>
          </p:nvPr>
        </p:nvSpPr>
        <p:spPr>
          <a:xfrm>
            <a:off x="1280159" y="3386775"/>
            <a:ext cx="8311102" cy="3080335"/>
          </a:xfrm>
        </p:spPr>
        <p:txBody>
          <a:bodyPr/>
          <a:lstStyle/>
          <a:p>
            <a:r>
              <a:rPr lang="en-US" dirty="0"/>
              <a:t>What else can </a:t>
            </a:r>
            <a:br>
              <a:rPr lang="en-US" dirty="0"/>
            </a:br>
            <a:r>
              <a:rPr lang="en-US" dirty="0"/>
              <a:t>aspire do?</a:t>
            </a:r>
          </a:p>
        </p:txBody>
      </p:sp>
    </p:spTree>
    <p:extLst>
      <p:ext uri="{BB962C8B-B14F-4D97-AF65-F5344CB8AC3E}">
        <p14:creationId xmlns:p14="http://schemas.microsoft.com/office/powerpoint/2010/main" val="412585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3A87-B115-B1A9-F1EE-A60596367F8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51DE224-E613-616F-F0EE-78C192D83233}"/>
              </a:ext>
            </a:extLst>
          </p:cNvPr>
          <p:cNvPicPr>
            <a:picLocks noChangeAspect="1"/>
          </p:cNvPicPr>
          <p:nvPr/>
        </p:nvPicPr>
        <p:blipFill>
          <a:blip r:embed="rId2"/>
          <a:stretch>
            <a:fillRect/>
          </a:stretch>
        </p:blipFill>
        <p:spPr>
          <a:xfrm>
            <a:off x="1482899" y="1919287"/>
            <a:ext cx="2800350" cy="2800350"/>
          </a:xfrm>
          <a:prstGeom prst="rect">
            <a:avLst/>
          </a:prstGeom>
        </p:spPr>
      </p:pic>
      <p:pic>
        <p:nvPicPr>
          <p:cNvPr id="34" name="Picture 33">
            <a:extLst>
              <a:ext uri="{FF2B5EF4-FFF2-40B4-BE49-F238E27FC236}">
                <a16:creationId xmlns:a16="http://schemas.microsoft.com/office/drawing/2014/main" id="{5D9A7986-C977-2A78-1073-7AD7DE710DF5}"/>
              </a:ext>
            </a:extLst>
          </p:cNvPr>
          <p:cNvPicPr>
            <a:picLocks noChangeAspect="1"/>
          </p:cNvPicPr>
          <p:nvPr/>
        </p:nvPicPr>
        <p:blipFill>
          <a:blip r:embed="rId3"/>
          <a:stretch>
            <a:fillRect/>
          </a:stretch>
        </p:blipFill>
        <p:spPr>
          <a:xfrm>
            <a:off x="8323937" y="2052637"/>
            <a:ext cx="2533650" cy="2533650"/>
          </a:xfrm>
          <a:prstGeom prst="rect">
            <a:avLst/>
          </a:prstGeom>
        </p:spPr>
      </p:pic>
      <p:pic>
        <p:nvPicPr>
          <p:cNvPr id="36" name="Picture 35">
            <a:extLst>
              <a:ext uri="{FF2B5EF4-FFF2-40B4-BE49-F238E27FC236}">
                <a16:creationId xmlns:a16="http://schemas.microsoft.com/office/drawing/2014/main" id="{4DFE36BD-3C65-69C1-3E21-22923BE60158}"/>
              </a:ext>
            </a:extLst>
          </p:cNvPr>
          <p:cNvPicPr>
            <a:picLocks noChangeAspect="1"/>
          </p:cNvPicPr>
          <p:nvPr/>
        </p:nvPicPr>
        <p:blipFill>
          <a:blip r:embed="rId4"/>
          <a:stretch>
            <a:fillRect/>
          </a:stretch>
        </p:blipFill>
        <p:spPr>
          <a:xfrm>
            <a:off x="4529137" y="2028825"/>
            <a:ext cx="3133725" cy="2581275"/>
          </a:xfrm>
          <a:prstGeom prst="rect">
            <a:avLst/>
          </a:prstGeom>
        </p:spPr>
      </p:pic>
      <p:sp>
        <p:nvSpPr>
          <p:cNvPr id="43" name="TextBox 42">
            <a:extLst>
              <a:ext uri="{FF2B5EF4-FFF2-40B4-BE49-F238E27FC236}">
                <a16:creationId xmlns:a16="http://schemas.microsoft.com/office/drawing/2014/main" id="{D2E48DE6-8F67-5633-A91B-542E54B88A08}"/>
              </a:ext>
            </a:extLst>
          </p:cNvPr>
          <p:cNvSpPr txBox="1"/>
          <p:nvPr/>
        </p:nvSpPr>
        <p:spPr>
          <a:xfrm>
            <a:off x="1223375" y="5367403"/>
            <a:ext cx="9745248" cy="1354217"/>
          </a:xfrm>
          <a:prstGeom prst="rect">
            <a:avLst/>
          </a:prstGeom>
          <a:noFill/>
        </p:spPr>
        <p:txBody>
          <a:bodyPr wrap="square" rtlCol="0">
            <a:spAutoFit/>
          </a:bodyPr>
          <a:lstStyle/>
          <a:p>
            <a:pPr algn="ctr"/>
            <a:r>
              <a:rPr lang="en-US" sz="3600" b="1" dirty="0"/>
              <a:t>.NET Aspire Community Toolkit</a:t>
            </a:r>
          </a:p>
          <a:p>
            <a:pPr algn="ctr"/>
            <a:r>
              <a:rPr lang="en-US" sz="2800" kern="1200" dirty="0">
                <a:solidFill>
                  <a:srgbClr val="E566CC"/>
                </a:solidFill>
                <a:effectLst/>
                <a:ea typeface="Open Sans" panose="020B0606030504020204" pitchFamily="34" charset="0"/>
                <a:cs typeface="Open Sans" panose="020B0606030504020204" pitchFamily="34" charset="0"/>
              </a:rPr>
              <a:t>github.com/</a:t>
            </a:r>
            <a:r>
              <a:rPr lang="en-US" sz="2800" kern="1200" dirty="0" err="1">
                <a:solidFill>
                  <a:srgbClr val="E566CC"/>
                </a:solidFill>
                <a:effectLst/>
                <a:ea typeface="Open Sans" panose="020B0606030504020204" pitchFamily="34" charset="0"/>
                <a:cs typeface="Open Sans" panose="020B0606030504020204" pitchFamily="34" charset="0"/>
              </a:rPr>
              <a:t>CommunityToolkit</a:t>
            </a:r>
            <a:r>
              <a:rPr lang="en-US" sz="2800" kern="1200" dirty="0">
                <a:solidFill>
                  <a:srgbClr val="E566CC"/>
                </a:solidFill>
                <a:effectLst/>
                <a:ea typeface="Open Sans" panose="020B0606030504020204" pitchFamily="34" charset="0"/>
                <a:cs typeface="Open Sans" panose="020B0606030504020204" pitchFamily="34" charset="0"/>
              </a:rPr>
              <a:t>/aspire</a:t>
            </a:r>
            <a:endParaRPr lang="en-US" sz="2800" dirty="0">
              <a:effectLst/>
            </a:endParaRPr>
          </a:p>
          <a:p>
            <a:pPr algn="ctr"/>
            <a:endParaRPr lang="en-US" dirty="0"/>
          </a:p>
        </p:txBody>
      </p:sp>
    </p:spTree>
    <p:extLst>
      <p:ext uri="{BB962C8B-B14F-4D97-AF65-F5344CB8AC3E}">
        <p14:creationId xmlns:p14="http://schemas.microsoft.com/office/powerpoint/2010/main" val="53124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3AB7-6254-D3AB-05A0-E89FCDA4FAD0}"/>
              </a:ext>
            </a:extLst>
          </p:cNvPr>
          <p:cNvSpPr>
            <a:spLocks noGrp="1"/>
          </p:cNvSpPr>
          <p:nvPr>
            <p:ph type="title"/>
          </p:nvPr>
        </p:nvSpPr>
        <p:spPr/>
        <p:txBody>
          <a:bodyPr/>
          <a:lstStyle/>
          <a:p>
            <a:r>
              <a:rPr lang="en-US" dirty="0"/>
              <a:t>Community built integrations</a:t>
            </a:r>
          </a:p>
        </p:txBody>
      </p:sp>
      <p:pic>
        <p:nvPicPr>
          <p:cNvPr id="3074" name="Picture 2" descr="Pricing – Static Web Apps | Microsoft Azure">
            <a:extLst>
              <a:ext uri="{FF2B5EF4-FFF2-40B4-BE49-F238E27FC236}">
                <a16:creationId xmlns:a16="http://schemas.microsoft.com/office/drawing/2014/main" id="{A9BF86DE-11F2-9DA1-6146-D7B873658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639" y="4637758"/>
            <a:ext cx="1741714"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wnload Go Logo in SVG Vector or PNG File Format - Logo.wine">
            <a:extLst>
              <a:ext uri="{FF2B5EF4-FFF2-40B4-BE49-F238E27FC236}">
                <a16:creationId xmlns:a16="http://schemas.microsoft.com/office/drawing/2014/main" id="{88DD7766-D359-58C0-0D5A-8ACC99CD8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241" y="2514600"/>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ring Tutorial - Java | Dariawan">
            <a:extLst>
              <a:ext uri="{FF2B5EF4-FFF2-40B4-BE49-F238E27FC236}">
                <a16:creationId xmlns:a16="http://schemas.microsoft.com/office/drawing/2014/main" id="{1A590476-02DA-BA98-8EE4-15ECE9EC4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5321" y="2971800"/>
            <a:ext cx="18288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ode.js Logo - LogoDix">
            <a:extLst>
              <a:ext uri="{FF2B5EF4-FFF2-40B4-BE49-F238E27FC236}">
                <a16:creationId xmlns:a16="http://schemas.microsoft.com/office/drawing/2014/main" id="{50B246AD-56C9-B199-8242-F4BE1FBDD7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7880" y="2494760"/>
            <a:ext cx="1868481" cy="1868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LLAMA: The Local Playground for Large Language Models (LLMs)">
            <a:extLst>
              <a:ext uri="{FF2B5EF4-FFF2-40B4-BE49-F238E27FC236}">
                <a16:creationId xmlns:a16="http://schemas.microsoft.com/office/drawing/2014/main" id="{11751E4B-95B8-C1FC-BC40-B556E7356F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9174" y="4406864"/>
            <a:ext cx="1376188" cy="13761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eilisearch Logo PNG Vector (SVG) Free Download">
            <a:extLst>
              <a:ext uri="{FF2B5EF4-FFF2-40B4-BE49-F238E27FC236}">
                <a16:creationId xmlns:a16="http://schemas.microsoft.com/office/drawing/2014/main" id="{76333CAF-32FF-8EDA-97F2-60D1D3AE34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4992" y="4637758"/>
            <a:ext cx="1567543"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9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A2377-CB86-81C6-446F-28F3D4F2C8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A51336-874D-96FC-6822-5684D0E7D3F9}"/>
              </a:ext>
            </a:extLst>
          </p:cNvPr>
          <p:cNvSpPr>
            <a:spLocks noGrp="1"/>
          </p:cNvSpPr>
          <p:nvPr>
            <p:ph type="ctrTitle"/>
          </p:nvPr>
        </p:nvSpPr>
        <p:spPr/>
        <p:txBody>
          <a:bodyPr/>
          <a:lstStyle/>
          <a:p>
            <a:r>
              <a:rPr lang="en-US" dirty="0"/>
              <a:t>Aspire Going</a:t>
            </a:r>
            <a:br>
              <a:rPr lang="en-US" dirty="0"/>
            </a:br>
            <a:r>
              <a:rPr lang="en-US" dirty="0"/>
              <a:t>above and beyond</a:t>
            </a:r>
          </a:p>
        </p:txBody>
      </p:sp>
      <p:sp>
        <p:nvSpPr>
          <p:cNvPr id="7" name="Subtitle 6">
            <a:extLst>
              <a:ext uri="{FF2B5EF4-FFF2-40B4-BE49-F238E27FC236}">
                <a16:creationId xmlns:a16="http://schemas.microsoft.com/office/drawing/2014/main" id="{CCCBC28E-6675-8272-AF3F-5047B83A658E}"/>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222440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893-E98A-260A-9EC4-B9365E533FD5}"/>
              </a:ext>
            </a:extLst>
          </p:cNvPr>
          <p:cNvSpPr>
            <a:spLocks noGrp="1"/>
          </p:cNvSpPr>
          <p:nvPr>
            <p:ph type="title"/>
          </p:nvPr>
        </p:nvSpPr>
        <p:spPr>
          <a:xfrm>
            <a:off x="2792897" y="585216"/>
            <a:ext cx="8965094" cy="2276856"/>
          </a:xfrm>
        </p:spPr>
        <p:txBody>
          <a:bodyPr/>
          <a:lstStyle/>
          <a:p>
            <a:r>
              <a:rPr lang="en-US" dirty="0"/>
              <a:t>Thank you</a:t>
            </a:r>
          </a:p>
        </p:txBody>
      </p:sp>
      <p:sp>
        <p:nvSpPr>
          <p:cNvPr id="3" name="Text Placeholder 2">
            <a:extLst>
              <a:ext uri="{FF2B5EF4-FFF2-40B4-BE49-F238E27FC236}">
                <a16:creationId xmlns:a16="http://schemas.microsoft.com/office/drawing/2014/main" id="{FD70D88C-5989-4007-4953-F54A4A34B778}"/>
              </a:ext>
            </a:extLst>
          </p:cNvPr>
          <p:cNvSpPr>
            <a:spLocks noGrp="1"/>
          </p:cNvSpPr>
          <p:nvPr>
            <p:ph type="body" sz="quarter" idx="13"/>
          </p:nvPr>
        </p:nvSpPr>
        <p:spPr>
          <a:xfrm>
            <a:off x="5640609" y="3127248"/>
            <a:ext cx="6117381" cy="3017520"/>
          </a:xfrm>
        </p:spPr>
        <p:txBody>
          <a:bodyPr/>
          <a:lstStyle/>
          <a:p>
            <a:endParaRPr lang="en-US" dirty="0"/>
          </a:p>
          <a:p>
            <a:r>
              <a:rPr lang="en-US" dirty="0"/>
              <a:t>https://isaacl.dev/aspire-talk</a:t>
            </a:r>
          </a:p>
        </p:txBody>
      </p:sp>
      <p:pic>
        <p:nvPicPr>
          <p:cNvPr id="2050" name="Picture 2" descr=".NET Aspire integrations overview - .NET Aspire | Microsoft Learn">
            <a:extLst>
              <a:ext uri="{FF2B5EF4-FFF2-40B4-BE49-F238E27FC236}">
                <a16:creationId xmlns:a16="http://schemas.microsoft.com/office/drawing/2014/main" id="{55935841-EBE8-5778-D191-DB9935CDD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697" y="351877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qr code with a few black squares&#10;&#10;Description automatically generated">
            <a:extLst>
              <a:ext uri="{FF2B5EF4-FFF2-40B4-BE49-F238E27FC236}">
                <a16:creationId xmlns:a16="http://schemas.microsoft.com/office/drawing/2014/main" id="{49A82035-0E54-0220-EA7D-EA8D0A3D0F2C}"/>
              </a:ext>
            </a:extLst>
          </p:cNvPr>
          <p:cNvPicPr>
            <a:picLocks noChangeAspect="1"/>
          </p:cNvPicPr>
          <p:nvPr/>
        </p:nvPicPr>
        <p:blipFill>
          <a:blip r:embed="rId4"/>
          <a:stretch>
            <a:fillRect/>
          </a:stretch>
        </p:blipFill>
        <p:spPr>
          <a:xfrm>
            <a:off x="8672660" y="4096978"/>
            <a:ext cx="2627868" cy="2627868"/>
          </a:xfrm>
          <a:prstGeom prst="rect">
            <a:avLst/>
          </a:prstGeom>
        </p:spPr>
      </p:pic>
    </p:spTree>
    <p:extLst>
      <p:ext uri="{BB962C8B-B14F-4D97-AF65-F5344CB8AC3E}">
        <p14:creationId xmlns:p14="http://schemas.microsoft.com/office/powerpoint/2010/main" val="42739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ppt_x"/>
                                          </p:val>
                                        </p:tav>
                                        <p:tav tm="100000">
                                          <p:val>
                                            <p:strVal val="#ppt_x"/>
                                          </p:val>
                                        </p:tav>
                                      </p:tavLst>
                                    </p:anim>
                                    <p:anim calcmode="lin" valueType="num">
                                      <p:cBhvr additive="base">
                                        <p:cTn id="16" dur="500" fill="hold"/>
                                        <p:tgtEl>
                                          <p:spTgt spid="2050"/>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FB3BA8-B971-1AD9-2B6B-7EB56FE379DE}"/>
              </a:ext>
            </a:extLst>
          </p:cNvPr>
          <p:cNvPicPr>
            <a:picLocks noChangeAspect="1"/>
          </p:cNvPicPr>
          <p:nvPr/>
        </p:nvPicPr>
        <p:blipFill>
          <a:blip r:embed="rId2"/>
          <a:stretch>
            <a:fillRect/>
          </a:stretch>
        </p:blipFill>
        <p:spPr>
          <a:xfrm>
            <a:off x="915839" y="1354347"/>
            <a:ext cx="11082715" cy="4751407"/>
          </a:xfrm>
          <a:prstGeom prst="rect">
            <a:avLst/>
          </a:prstGeom>
        </p:spPr>
      </p:pic>
    </p:spTree>
    <p:extLst>
      <p:ext uri="{BB962C8B-B14F-4D97-AF65-F5344CB8AC3E}">
        <p14:creationId xmlns:p14="http://schemas.microsoft.com/office/powerpoint/2010/main" val="34832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A271-8875-6BCE-0A4A-542683BB3917}"/>
              </a:ext>
            </a:extLst>
          </p:cNvPr>
          <p:cNvSpPr>
            <a:spLocks noGrp="1"/>
          </p:cNvSpPr>
          <p:nvPr>
            <p:ph type="ctrTitle"/>
          </p:nvPr>
        </p:nvSpPr>
        <p:spPr>
          <a:xfrm>
            <a:off x="1280159" y="3386775"/>
            <a:ext cx="8311102" cy="3080335"/>
          </a:xfrm>
        </p:spPr>
        <p:txBody>
          <a:bodyPr/>
          <a:lstStyle/>
          <a:p>
            <a:r>
              <a:rPr lang="en-US" dirty="0"/>
              <a:t>What do you need to build a solution?</a:t>
            </a:r>
          </a:p>
        </p:txBody>
      </p:sp>
    </p:spTree>
    <p:extLst>
      <p:ext uri="{BB962C8B-B14F-4D97-AF65-F5344CB8AC3E}">
        <p14:creationId xmlns:p14="http://schemas.microsoft.com/office/powerpoint/2010/main" val="194123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FDAA-00CD-846E-A576-B59DFA73F988}"/>
              </a:ext>
            </a:extLst>
          </p:cNvPr>
          <p:cNvSpPr>
            <a:spLocks noGrp="1"/>
          </p:cNvSpPr>
          <p:nvPr>
            <p:ph type="title"/>
          </p:nvPr>
        </p:nvSpPr>
        <p:spPr>
          <a:xfrm>
            <a:off x="1280160" y="685800"/>
            <a:ext cx="9137012" cy="1280160"/>
          </a:xfrm>
        </p:spPr>
        <p:txBody>
          <a:bodyPr/>
          <a:lstStyle/>
          <a:p>
            <a:r>
              <a:rPr lang="en-US" dirty="0"/>
              <a:t>What do you care about when building an app?</a:t>
            </a:r>
          </a:p>
        </p:txBody>
      </p:sp>
      <p:sp>
        <p:nvSpPr>
          <p:cNvPr id="4" name="Content Placeholder 3">
            <a:extLst>
              <a:ext uri="{FF2B5EF4-FFF2-40B4-BE49-F238E27FC236}">
                <a16:creationId xmlns:a16="http://schemas.microsoft.com/office/drawing/2014/main" id="{352B3B4A-6ED2-64D9-BEC7-1B6C66971286}"/>
              </a:ext>
            </a:extLst>
          </p:cNvPr>
          <p:cNvSpPr>
            <a:spLocks noGrp="1"/>
          </p:cNvSpPr>
          <p:nvPr>
            <p:ph sz="half" idx="2"/>
          </p:nvPr>
        </p:nvSpPr>
        <p:spPr>
          <a:xfrm>
            <a:off x="1280160" y="2327440"/>
            <a:ext cx="4846320" cy="4040574"/>
          </a:xfrm>
        </p:spPr>
        <p:txBody>
          <a:bodyPr/>
          <a:lstStyle/>
          <a:p>
            <a:pPr marL="285750" indent="-285750">
              <a:buFontTx/>
              <a:buChar char="-"/>
            </a:pPr>
            <a:endParaRPr lang="en-US" dirty="0"/>
          </a:p>
          <a:p>
            <a:pPr marL="285750" indent="-285750">
              <a:buFontTx/>
              <a:buChar char="-"/>
            </a:pPr>
            <a:r>
              <a:rPr lang="en-US" dirty="0"/>
              <a:t>What kind of app is it?</a:t>
            </a:r>
          </a:p>
          <a:p>
            <a:pPr marL="514350" lvl="1" indent="-285750">
              <a:buFontTx/>
              <a:buChar char="-"/>
            </a:pPr>
            <a:r>
              <a:rPr lang="en-US" dirty="0"/>
              <a:t>Front-end/Backend/Both?</a:t>
            </a:r>
          </a:p>
          <a:p>
            <a:pPr marL="514350" lvl="1" indent="-285750">
              <a:buFontTx/>
              <a:buChar char="-"/>
            </a:pPr>
            <a:endParaRPr lang="en-US" dirty="0"/>
          </a:p>
          <a:p>
            <a:pPr marL="285750" indent="-285750">
              <a:buFontTx/>
              <a:buChar char="-"/>
            </a:pPr>
            <a:r>
              <a:rPr lang="en-US" dirty="0"/>
              <a:t>What dependencies does it have?</a:t>
            </a:r>
          </a:p>
          <a:p>
            <a:pPr marL="514350" lvl="1" indent="-285750">
              <a:buFontTx/>
              <a:buChar char="-"/>
            </a:pPr>
            <a:r>
              <a:rPr lang="en-US" dirty="0"/>
              <a:t>Database? Telemetry? External APIs?</a:t>
            </a:r>
          </a:p>
          <a:p>
            <a:pPr marL="514350" lvl="1" indent="-285750">
              <a:buFontTx/>
              <a:buChar char="-"/>
            </a:pPr>
            <a:endParaRPr lang="en-US" dirty="0"/>
          </a:p>
          <a:p>
            <a:pPr marL="285750" indent="-285750">
              <a:buFontTx/>
              <a:buChar char="-"/>
            </a:pPr>
            <a:r>
              <a:rPr lang="en-US" dirty="0"/>
              <a:t>How is it going to run in Production?</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21028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mn-lt"/>
                <a:ea typeface="Open Sans" panose="020B0606030504020204" pitchFamily="34" charset="0"/>
                <a:cs typeface="Open Sans" panose="020B0606030504020204" pitchFamily="34" charset="0"/>
              </a:rPr>
              <a:t>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2428-B80E-420A-1A00-BC5BB4AF9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11196-5D6A-6E10-526F-18C92E9C6C83}"/>
              </a:ext>
            </a:extLst>
          </p:cNvPr>
          <p:cNvSpPr>
            <a:spLocks noGrp="1"/>
          </p:cNvSpPr>
          <p:nvPr>
            <p:ph type="ctrTitle"/>
          </p:nvPr>
        </p:nvSpPr>
        <p:spPr>
          <a:xfrm>
            <a:off x="1280159" y="3386775"/>
            <a:ext cx="8311102" cy="3080335"/>
          </a:xfrm>
        </p:spPr>
        <p:txBody>
          <a:bodyPr/>
          <a:lstStyle/>
          <a:p>
            <a:r>
              <a:rPr lang="en-US" dirty="0"/>
              <a:t>But most solutions can get complex</a:t>
            </a:r>
          </a:p>
        </p:txBody>
      </p:sp>
    </p:spTree>
    <p:extLst>
      <p:ext uri="{BB962C8B-B14F-4D97-AF65-F5344CB8AC3E}">
        <p14:creationId xmlns:p14="http://schemas.microsoft.com/office/powerpoint/2010/main" val="203393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46" y="274675"/>
            <a:ext cx="1821741" cy="285971"/>
          </a:xfrm>
          <a:prstGeom prst="rect">
            <a:avLst/>
          </a:prstGeom>
        </p:spPr>
      </p:pic>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4186" y="3848804"/>
            <a:ext cx="604742" cy="623639"/>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6497" y="1234463"/>
            <a:ext cx="718588" cy="718588"/>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520417" y="220314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27815" y="504612"/>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4317" y="1366474"/>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47508" y="217030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7233" y="3040807"/>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20959" y="351403"/>
            <a:ext cx="749111" cy="749111"/>
          </a:xfrm>
          <a:prstGeom prst="rect">
            <a:avLst/>
          </a:prstGeom>
        </p:spPr>
      </p:pic>
      <p:pic>
        <p:nvPicPr>
          <p:cNvPr id="1026" name="Picture 2" descr="Azure Blog Storage logo.">
            <a:extLst>
              <a:ext uri="{FF2B5EF4-FFF2-40B4-BE49-F238E27FC236}">
                <a16:creationId xmlns:a16="http://schemas.microsoft.com/office/drawing/2014/main" id="{B5E0F2FA-6FDF-B1D8-97FF-570F7F4F21F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6690" y="144015"/>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 Search Documents logo.">
            <a:extLst>
              <a:ext uri="{FF2B5EF4-FFF2-40B4-BE49-F238E27FC236}">
                <a16:creationId xmlns:a16="http://schemas.microsoft.com/office/drawing/2014/main" id="{0B4E817D-6AC6-977A-9ABB-6B88069E551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64197" y="2336016"/>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Cosmos DB EF logo.">
            <a:extLst>
              <a:ext uri="{FF2B5EF4-FFF2-40B4-BE49-F238E27FC236}">
                <a16:creationId xmlns:a16="http://schemas.microsoft.com/office/drawing/2014/main" id="{B68ACF0A-6DE5-8E97-5FEE-8DD743C8864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94170" y="2952252"/>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Event Hubs logo.">
            <a:extLst>
              <a:ext uri="{FF2B5EF4-FFF2-40B4-BE49-F238E27FC236}">
                <a16:creationId xmlns:a16="http://schemas.microsoft.com/office/drawing/2014/main" id="{FE86BF16-B0FD-B22D-8089-2514B7022C9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41001" y="4424257"/>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goDB logo.">
            <a:extLst>
              <a:ext uri="{FF2B5EF4-FFF2-40B4-BE49-F238E27FC236}">
                <a16:creationId xmlns:a16="http://schemas.microsoft.com/office/drawing/2014/main" id="{80BFAD90-206D-D928-2E6B-7E421973A2C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47519" y="1977264"/>
            <a:ext cx="749114" cy="7491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ATS logo.">
            <a:extLst>
              <a:ext uri="{FF2B5EF4-FFF2-40B4-BE49-F238E27FC236}">
                <a16:creationId xmlns:a16="http://schemas.microsoft.com/office/drawing/2014/main" id="{BD21489D-DA41-F0BE-351B-BBCBBDF7F4A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33113" y="4091966"/>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Qdrant logo.">
            <a:extLst>
              <a:ext uri="{FF2B5EF4-FFF2-40B4-BE49-F238E27FC236}">
                <a16:creationId xmlns:a16="http://schemas.microsoft.com/office/drawing/2014/main" id="{26E93C70-FE51-DDF5-3C13-3DF6D186ED3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599223" y="79217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dis logo.">
            <a:extLst>
              <a:ext uri="{FF2B5EF4-FFF2-40B4-BE49-F238E27FC236}">
                <a16:creationId xmlns:a16="http://schemas.microsoft.com/office/drawing/2014/main" id="{03B8538C-1CEA-BF4D-6132-F804830F55C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954540" y="314369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WS EC2 Logo PNG Transparent &amp; SVG Vector - Freebie Supply">
            <a:extLst>
              <a:ext uri="{FF2B5EF4-FFF2-40B4-BE49-F238E27FC236}">
                <a16:creationId xmlns:a16="http://schemas.microsoft.com/office/drawing/2014/main" id="{C719198A-81FB-63F7-BDEA-161534C5F38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90872" y="5026764"/>
            <a:ext cx="604371" cy="7317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B35EF0A3-3FCF-1203-FA3B-69BD726ADC6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83035" y="3855831"/>
            <a:ext cx="1082678" cy="108267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shley-cui/podman - bytemeta">
            <a:extLst>
              <a:ext uri="{FF2B5EF4-FFF2-40B4-BE49-F238E27FC236}">
                <a16:creationId xmlns:a16="http://schemas.microsoft.com/office/drawing/2014/main" id="{5E592408-E835-D0A1-D6FD-97CF794258D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27358" y="4160624"/>
            <a:ext cx="1082679" cy="88171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lasticsearch Logo">
            <a:extLst>
              <a:ext uri="{FF2B5EF4-FFF2-40B4-BE49-F238E27FC236}">
                <a16:creationId xmlns:a16="http://schemas.microsoft.com/office/drawing/2014/main" id="{18EBDC41-75C7-CEA0-B8E2-694B80C1A5F3}"/>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10000" b="90000" l="10000" r="90000">
                        <a14:foregroundMark x1="28903" y1="26793" x2="28903" y2="26793"/>
                        <a14:foregroundMark x1="57806" y1="24895" x2="57806" y2="24895"/>
                        <a14:foregroundMark x1="35021" y1="72574" x2="35021" y2="72574"/>
                        <a14:foregroundMark x1="48945" y1="75738" x2="48945" y2="75738"/>
                      </a14:backgroundRemoval>
                    </a14:imgEffect>
                  </a14:imgLayer>
                </a14:imgProps>
              </a:ext>
              <a:ext uri="{28A0092B-C50C-407E-A947-70E740481C1C}">
                <a14:useLocalDpi xmlns:a14="http://schemas.microsoft.com/office/drawing/2010/main" val="0"/>
              </a:ext>
            </a:extLst>
          </a:blip>
          <a:srcRect/>
          <a:stretch>
            <a:fillRect/>
          </a:stretch>
        </p:blipFill>
        <p:spPr bwMode="auto">
          <a:xfrm>
            <a:off x="11110159" y="1412964"/>
            <a:ext cx="749286" cy="74928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icrosoft announce the renaming of Azure Active Directory to Entra ID ...">
            <a:extLst>
              <a:ext uri="{FF2B5EF4-FFF2-40B4-BE49-F238E27FC236}">
                <a16:creationId xmlns:a16="http://schemas.microsoft.com/office/drawing/2014/main" id="{665A8549-716E-3A7D-E934-EED5DDBF3634}"/>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3563" b="94062" l="6118" r="95359">
                        <a14:foregroundMark x1="52321" y1="7601" x2="52321" y2="7601"/>
                        <a14:foregroundMark x1="49789" y1="4038" x2="49789" y2="4038"/>
                        <a14:foregroundMark x1="95359" y1="60333" x2="95359" y2="60333"/>
                        <a14:foregroundMark x1="49578" y1="94299" x2="49578" y2="94299"/>
                        <a14:foregroundMark x1="6118" y1="62945" x2="6118" y2="62945"/>
                      </a14:backgroundRemoval>
                    </a14:imgEffect>
                  </a14:imgLayer>
                </a14:imgProps>
              </a:ext>
              <a:ext uri="{28A0092B-C50C-407E-A947-70E740481C1C}">
                <a14:useLocalDpi xmlns:a14="http://schemas.microsoft.com/office/drawing/2010/main" val="0"/>
              </a:ext>
            </a:extLst>
          </a:blip>
          <a:srcRect/>
          <a:stretch>
            <a:fillRect/>
          </a:stretch>
        </p:blipFill>
        <p:spPr bwMode="auto">
          <a:xfrm>
            <a:off x="9871847" y="1173294"/>
            <a:ext cx="749112" cy="66535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eferenz: Webdesign, Webentwicklung, Online Konfigurator">
            <a:extLst>
              <a:ext uri="{FF2B5EF4-FFF2-40B4-BE49-F238E27FC236}">
                <a16:creationId xmlns:a16="http://schemas.microsoft.com/office/drawing/2014/main" id="{4F7FDEDE-133D-D2E0-D067-1CF50A733DD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187153" y="5408231"/>
            <a:ext cx="860233" cy="86023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Node.js Logo - LogoDix">
            <a:extLst>
              <a:ext uri="{FF2B5EF4-FFF2-40B4-BE49-F238E27FC236}">
                <a16:creationId xmlns:a16="http://schemas.microsoft.com/office/drawing/2014/main" id="{6FFAFA6F-114F-E1A1-40B6-2C53930FFC2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40616" y="2902860"/>
            <a:ext cx="860234" cy="86023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ython Logo PNG Transparent – Brands Logos">
            <a:extLst>
              <a:ext uri="{FF2B5EF4-FFF2-40B4-BE49-F238E27FC236}">
                <a16:creationId xmlns:a16="http://schemas.microsoft.com/office/drawing/2014/main" id="{3E952F0B-5933-C315-7806-10C8F51ED52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83809" y="5560999"/>
            <a:ext cx="749112" cy="74617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428B671D-9AB9-45A1-8352-8B5455232AD9}"/>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204537" y="3943513"/>
            <a:ext cx="750627" cy="750627"/>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Golang">
            <a:extLst>
              <a:ext uri="{FF2B5EF4-FFF2-40B4-BE49-F238E27FC236}">
                <a16:creationId xmlns:a16="http://schemas.microsoft.com/office/drawing/2014/main" id="{9860EF82-EE25-9E5F-9A80-2D5FDC25C8E9}"/>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13672" r="66837"/>
          <a:stretch/>
        </p:blipFill>
        <p:spPr bwMode="auto">
          <a:xfrm>
            <a:off x="11167102" y="2600072"/>
            <a:ext cx="518358" cy="70436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50291C6-13BF-881E-1041-799E88FE63B7}"/>
              </a:ext>
            </a:extLst>
          </p:cNvPr>
          <p:cNvSpPr txBox="1">
            <a:spLocks/>
          </p:cNvSpPr>
          <p:nvPr/>
        </p:nvSpPr>
        <p:spPr>
          <a:xfrm>
            <a:off x="193525" y="157589"/>
            <a:ext cx="4716678" cy="1421913"/>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solidFill>
                  <a:schemeClr val="tx1"/>
                </a:solidFill>
                <a:latin typeface="+mn-lt"/>
              </a:rPr>
              <a:t>Your average developer deals with:</a:t>
            </a:r>
          </a:p>
        </p:txBody>
      </p:sp>
      <p:sp>
        <p:nvSpPr>
          <p:cNvPr id="15" name="TextBox 14">
            <a:extLst>
              <a:ext uri="{FF2B5EF4-FFF2-40B4-BE49-F238E27FC236}">
                <a16:creationId xmlns:a16="http://schemas.microsoft.com/office/drawing/2014/main" id="{EF13764D-B4E1-87A3-D5EB-26F7BCFBF327}"/>
              </a:ext>
            </a:extLst>
          </p:cNvPr>
          <p:cNvSpPr txBox="1"/>
          <p:nvPr/>
        </p:nvSpPr>
        <p:spPr>
          <a:xfrm>
            <a:off x="325427" y="1380944"/>
            <a:ext cx="4149875" cy="5309146"/>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Caching</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Databases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Local development tools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Messaging + queueing</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Containers?!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Multiple languages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A zillion deployment targets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Resiliency + scalability</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Security + networking</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CI/CD</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Storage but… not databases?!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Telemetry and logs and traces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Authentication</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AI?!?!?!</a:t>
            </a:r>
          </a:p>
        </p:txBody>
      </p:sp>
      <p:pic>
        <p:nvPicPr>
          <p:cNvPr id="1064" name="Picture 40" descr="Kubernetes Logo and symbol, meaning, history, PNG, brand">
            <a:extLst>
              <a:ext uri="{FF2B5EF4-FFF2-40B4-BE49-F238E27FC236}">
                <a16:creationId xmlns:a16="http://schemas.microsoft.com/office/drawing/2014/main" id="{313AFD00-E0C6-AA10-5AB5-F48918F6F26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91005" y="5408231"/>
            <a:ext cx="1567493" cy="8817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logo of a company&#10;&#10;Description automatically generated">
            <a:extLst>
              <a:ext uri="{FF2B5EF4-FFF2-40B4-BE49-F238E27FC236}">
                <a16:creationId xmlns:a16="http://schemas.microsoft.com/office/drawing/2014/main" id="{57829870-7274-334D-4195-DF7305190043}"/>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740800" y="1711025"/>
            <a:ext cx="763869" cy="763869"/>
          </a:xfrm>
          <a:prstGeom prst="rect">
            <a:avLst/>
          </a:prstGeom>
        </p:spPr>
      </p:pic>
      <p:pic>
        <p:nvPicPr>
          <p:cNvPr id="25" name="Graphic 24">
            <a:extLst>
              <a:ext uri="{FF2B5EF4-FFF2-40B4-BE49-F238E27FC236}">
                <a16:creationId xmlns:a16="http://schemas.microsoft.com/office/drawing/2014/main" id="{9CB61CB2-B172-97AE-59B6-64C1F8606DF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731865" y="5385235"/>
            <a:ext cx="689944" cy="689944"/>
          </a:xfrm>
          <a:prstGeom prst="rect">
            <a:avLst/>
          </a:prstGeom>
        </p:spPr>
      </p:pic>
      <p:sp>
        <p:nvSpPr>
          <p:cNvPr id="29" name="TextBox 28">
            <a:extLst>
              <a:ext uri="{FF2B5EF4-FFF2-40B4-BE49-F238E27FC236}">
                <a16:creationId xmlns:a16="http://schemas.microsoft.com/office/drawing/2014/main" id="{9554FA4E-264B-3918-FCEF-D23F08168799}"/>
              </a:ext>
            </a:extLst>
          </p:cNvPr>
          <p:cNvSpPr txBox="1"/>
          <p:nvPr/>
        </p:nvSpPr>
        <p:spPr>
          <a:xfrm>
            <a:off x="2585307" y="6322893"/>
            <a:ext cx="6145304" cy="369332"/>
          </a:xfrm>
          <a:prstGeom prst="rect">
            <a:avLst/>
          </a:prstGeom>
          <a:noFill/>
        </p:spPr>
        <p:txBody>
          <a:bodyPr wrap="square">
            <a:spAutoFit/>
          </a:bodyPr>
          <a:lstStyle/>
          <a:p>
            <a:pPr algn="l">
              <a:spcBef>
                <a:spcPts val="600"/>
              </a:spcBef>
            </a:pPr>
            <a:r>
              <a:rPr lang="en-US" sz="1800">
                <a:solidFill>
                  <a:schemeClr val="bg1"/>
                </a:solidFill>
                <a:ea typeface="Open Sans" panose="020B0606030504020204" pitchFamily="34" charset="0"/>
                <a:cs typeface="Open Sans" panose="020B0606030504020204" pitchFamily="34" charset="0"/>
              </a:rPr>
              <a:t>and so much more!</a:t>
            </a:r>
          </a:p>
        </p:txBody>
      </p:sp>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300"/>
                                        <p:tgtEl>
                                          <p:spTgt spid="15">
                                            <p:txEl>
                                              <p:pRg st="0" end="0"/>
                                            </p:txEl>
                                          </p:spTgt>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300"/>
                                        <p:tgtEl>
                                          <p:spTgt spid="15">
                                            <p:txEl>
                                              <p:pRg st="1" end="1"/>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300"/>
                                        <p:tgtEl>
                                          <p:spTgt spid="15">
                                            <p:txEl>
                                              <p:pRg st="2" end="2"/>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animEffect transition="in" filter="fade">
                                      <p:cBhvr>
                                        <p:cTn id="19" dur="300"/>
                                        <p:tgtEl>
                                          <p:spTgt spid="15">
                                            <p:txEl>
                                              <p:pRg st="3" end="3"/>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300"/>
                                        <p:tgtEl>
                                          <p:spTgt spid="15">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300"/>
                                        <p:tgtEl>
                                          <p:spTgt spid="15">
                                            <p:txEl>
                                              <p:pRg st="5" end="5"/>
                                            </p:txEl>
                                          </p:spTgt>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animEffect transition="in" filter="fade">
                                      <p:cBhvr>
                                        <p:cTn id="31" dur="300"/>
                                        <p:tgtEl>
                                          <p:spTgt spid="15">
                                            <p:txEl>
                                              <p:pRg st="6" end="6"/>
                                            </p:txEl>
                                          </p:spTgt>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animEffect transition="in" filter="fade">
                                      <p:cBhvr>
                                        <p:cTn id="35" dur="300"/>
                                        <p:tgtEl>
                                          <p:spTgt spid="15">
                                            <p:txEl>
                                              <p:pRg st="7" end="7"/>
                                            </p:txEl>
                                          </p:spTgt>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animEffect transition="in" filter="fade">
                                      <p:cBhvr>
                                        <p:cTn id="39" dur="300"/>
                                        <p:tgtEl>
                                          <p:spTgt spid="15">
                                            <p:txEl>
                                              <p:pRg st="8" end="8"/>
                                            </p:txEl>
                                          </p:spTgt>
                                        </p:tgtEl>
                                      </p:cBhvr>
                                    </p:animEffect>
                                  </p:childTnLst>
                                </p:cTn>
                              </p:par>
                            </p:childTnLst>
                          </p:cTn>
                        </p:par>
                        <p:par>
                          <p:cTn id="40" fill="hold">
                            <p:stCondLst>
                              <p:cond delay="2700"/>
                            </p:stCondLst>
                            <p:childTnLst>
                              <p:par>
                                <p:cTn id="41" presetID="10" presetClass="entr" presetSubtype="0" fill="hold" grpId="0" nodeType="after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animEffect transition="in" filter="fade">
                                      <p:cBhvr>
                                        <p:cTn id="43" dur="300"/>
                                        <p:tgtEl>
                                          <p:spTgt spid="15">
                                            <p:txEl>
                                              <p:pRg st="9" end="9"/>
                                            </p:txEl>
                                          </p:spTgt>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5">
                                            <p:txEl>
                                              <p:pRg st="10" end="10"/>
                                            </p:txEl>
                                          </p:spTgt>
                                        </p:tgtEl>
                                        <p:attrNameLst>
                                          <p:attrName>style.visibility</p:attrName>
                                        </p:attrNameLst>
                                      </p:cBhvr>
                                      <p:to>
                                        <p:strVal val="visible"/>
                                      </p:to>
                                    </p:set>
                                    <p:animEffect transition="in" filter="fade">
                                      <p:cBhvr>
                                        <p:cTn id="47" dur="300"/>
                                        <p:tgtEl>
                                          <p:spTgt spid="15">
                                            <p:txEl>
                                              <p:pRg st="10" end="10"/>
                                            </p:txEl>
                                          </p:spTgt>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15">
                                            <p:txEl>
                                              <p:pRg st="11" end="11"/>
                                            </p:txEl>
                                          </p:spTgt>
                                        </p:tgtEl>
                                        <p:attrNameLst>
                                          <p:attrName>style.visibility</p:attrName>
                                        </p:attrNameLst>
                                      </p:cBhvr>
                                      <p:to>
                                        <p:strVal val="visible"/>
                                      </p:to>
                                    </p:set>
                                    <p:animEffect transition="in" filter="fade">
                                      <p:cBhvr>
                                        <p:cTn id="51" dur="300"/>
                                        <p:tgtEl>
                                          <p:spTgt spid="15">
                                            <p:txEl>
                                              <p:pRg st="11" end="11"/>
                                            </p:txEl>
                                          </p:spTgt>
                                        </p:tgtEl>
                                      </p:cBhvr>
                                    </p:animEffect>
                                  </p:childTnLst>
                                </p:cTn>
                              </p:par>
                            </p:childTnLst>
                          </p:cTn>
                        </p:par>
                        <p:par>
                          <p:cTn id="52" fill="hold">
                            <p:stCondLst>
                              <p:cond delay="3600"/>
                            </p:stCondLst>
                            <p:childTnLst>
                              <p:par>
                                <p:cTn id="53" presetID="10" presetClass="entr" presetSubtype="0" fill="hold" grpId="0" nodeType="afterEffect">
                                  <p:stCondLst>
                                    <p:cond delay="0"/>
                                  </p:stCondLst>
                                  <p:childTnLst>
                                    <p:set>
                                      <p:cBhvr>
                                        <p:cTn id="54" dur="1" fill="hold">
                                          <p:stCondLst>
                                            <p:cond delay="0"/>
                                          </p:stCondLst>
                                        </p:cTn>
                                        <p:tgtEl>
                                          <p:spTgt spid="15">
                                            <p:txEl>
                                              <p:pRg st="12" end="12"/>
                                            </p:txEl>
                                          </p:spTgt>
                                        </p:tgtEl>
                                        <p:attrNameLst>
                                          <p:attrName>style.visibility</p:attrName>
                                        </p:attrNameLst>
                                      </p:cBhvr>
                                      <p:to>
                                        <p:strVal val="visible"/>
                                      </p:to>
                                    </p:set>
                                    <p:animEffect transition="in" filter="fade">
                                      <p:cBhvr>
                                        <p:cTn id="55" dur="300"/>
                                        <p:tgtEl>
                                          <p:spTgt spid="15">
                                            <p:txEl>
                                              <p:pRg st="12" end="12"/>
                                            </p:txEl>
                                          </p:spTgt>
                                        </p:tgtEl>
                                      </p:cBhvr>
                                    </p:animEffect>
                                  </p:childTnLst>
                                </p:cTn>
                              </p:par>
                            </p:childTnLst>
                          </p:cTn>
                        </p:par>
                        <p:par>
                          <p:cTn id="56" fill="hold">
                            <p:stCondLst>
                              <p:cond delay="3900"/>
                            </p:stCondLst>
                            <p:childTnLst>
                              <p:par>
                                <p:cTn id="57" presetID="10" presetClass="entr" presetSubtype="0" fill="hold" grpId="0" nodeType="afterEffect">
                                  <p:stCondLst>
                                    <p:cond delay="0"/>
                                  </p:stCondLst>
                                  <p:childTnLst>
                                    <p:set>
                                      <p:cBhvr>
                                        <p:cTn id="58" dur="1" fill="hold">
                                          <p:stCondLst>
                                            <p:cond delay="0"/>
                                          </p:stCondLst>
                                        </p:cTn>
                                        <p:tgtEl>
                                          <p:spTgt spid="15">
                                            <p:txEl>
                                              <p:pRg st="13" end="13"/>
                                            </p:txEl>
                                          </p:spTgt>
                                        </p:tgtEl>
                                        <p:attrNameLst>
                                          <p:attrName>style.visibility</p:attrName>
                                        </p:attrNameLst>
                                      </p:cBhvr>
                                      <p:to>
                                        <p:strVal val="visible"/>
                                      </p:to>
                                    </p:set>
                                    <p:animEffect transition="in" filter="fade">
                                      <p:cBhvr>
                                        <p:cTn id="59" dur="300"/>
                                        <p:tgtEl>
                                          <p:spTgt spid="15">
                                            <p:txEl>
                                              <p:pRg st="13" end="13"/>
                                            </p:txEl>
                                          </p:spTgt>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250"/>
                                        <p:tgtEl>
                                          <p:spTgt spid="24"/>
                                        </p:tgtEl>
                                      </p:cBhvr>
                                    </p:animEffect>
                                  </p:childTnLst>
                                </p:cTn>
                              </p:par>
                            </p:childTnLst>
                          </p:cTn>
                        </p:par>
                        <p:par>
                          <p:cTn id="67" fill="hold">
                            <p:stCondLst>
                              <p:cond delay="4700"/>
                            </p:stCondLst>
                            <p:childTnLst>
                              <p:par>
                                <p:cTn id="68" presetID="10" presetClass="entr" presetSubtype="0"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50"/>
                                        <p:tgtEl>
                                          <p:spTgt spid="18"/>
                                        </p:tgtEl>
                                      </p:cBhvr>
                                    </p:animEffect>
                                  </p:childTnLst>
                                </p:cTn>
                              </p:par>
                            </p:childTnLst>
                          </p:cTn>
                        </p:par>
                        <p:par>
                          <p:cTn id="71" fill="hold">
                            <p:stCondLst>
                              <p:cond delay="4950"/>
                            </p:stCondLst>
                            <p:childTnLst>
                              <p:par>
                                <p:cTn id="72" presetID="10" presetClass="entr" presetSubtype="0" fill="hold"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250"/>
                                        <p:tgtEl>
                                          <p:spTgt spid="20"/>
                                        </p:tgtEl>
                                      </p:cBhvr>
                                    </p:animEffect>
                                  </p:childTnLst>
                                </p:cTn>
                              </p:par>
                            </p:childTnLst>
                          </p:cTn>
                        </p:par>
                        <p:par>
                          <p:cTn id="75" fill="hold">
                            <p:stCondLst>
                              <p:cond delay="5200"/>
                            </p:stCondLst>
                            <p:childTnLst>
                              <p:par>
                                <p:cTn id="76" presetID="10" presetClass="entr" presetSubtype="0" fill="hold" nodeType="afterEffect">
                                  <p:stCondLst>
                                    <p:cond delay="0"/>
                                  </p:stCondLst>
                                  <p:childTnLst>
                                    <p:set>
                                      <p:cBhvr>
                                        <p:cTn id="77" dur="1" fill="hold">
                                          <p:stCondLst>
                                            <p:cond delay="0"/>
                                          </p:stCondLst>
                                        </p:cTn>
                                        <p:tgtEl>
                                          <p:spTgt spid="9222"/>
                                        </p:tgtEl>
                                        <p:attrNameLst>
                                          <p:attrName>style.visibility</p:attrName>
                                        </p:attrNameLst>
                                      </p:cBhvr>
                                      <p:to>
                                        <p:strVal val="visible"/>
                                      </p:to>
                                    </p:set>
                                    <p:animEffect transition="in" filter="fade">
                                      <p:cBhvr>
                                        <p:cTn id="78" dur="250"/>
                                        <p:tgtEl>
                                          <p:spTgt spid="9222"/>
                                        </p:tgtEl>
                                      </p:cBhvr>
                                    </p:animEffect>
                                  </p:childTnLst>
                                </p:cTn>
                              </p:par>
                            </p:childTnLst>
                          </p:cTn>
                        </p:par>
                        <p:par>
                          <p:cTn id="79" fill="hold">
                            <p:stCondLst>
                              <p:cond delay="5450"/>
                            </p:stCondLst>
                            <p:childTnLst>
                              <p:par>
                                <p:cTn id="80" presetID="10" presetClass="entr" presetSubtype="0" fill="hold" nodeType="after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250"/>
                                        <p:tgtEl>
                                          <p:spTgt spid="3"/>
                                        </p:tgtEl>
                                      </p:cBhvr>
                                    </p:animEffect>
                                  </p:childTnLst>
                                </p:cTn>
                              </p:par>
                            </p:childTnLst>
                          </p:cTn>
                        </p:par>
                        <p:par>
                          <p:cTn id="83" fill="hold">
                            <p:stCondLst>
                              <p:cond delay="5700"/>
                            </p:stCondLst>
                            <p:childTnLst>
                              <p:par>
                                <p:cTn id="84" presetID="10" presetClass="entr" presetSubtype="0"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fade">
                                      <p:cBhvr>
                                        <p:cTn id="86" dur="250"/>
                                        <p:tgtEl>
                                          <p:spTgt spid="6"/>
                                        </p:tgtEl>
                                      </p:cBhvr>
                                    </p:animEffect>
                                  </p:childTnLst>
                                </p:cTn>
                              </p:par>
                            </p:childTnLst>
                          </p:cTn>
                        </p:par>
                        <p:par>
                          <p:cTn id="87" fill="hold">
                            <p:stCondLst>
                              <p:cond delay="5950"/>
                            </p:stCondLst>
                            <p:childTnLst>
                              <p:par>
                                <p:cTn id="88" presetID="10" presetClass="entr" presetSubtype="0" fill="hold"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250"/>
                                        <p:tgtEl>
                                          <p:spTgt spid="8"/>
                                        </p:tgtEl>
                                      </p:cBhvr>
                                    </p:animEffect>
                                  </p:childTnLst>
                                </p:cTn>
                              </p:par>
                            </p:childTnLst>
                          </p:cTn>
                        </p:par>
                        <p:par>
                          <p:cTn id="91" fill="hold">
                            <p:stCondLst>
                              <p:cond delay="6200"/>
                            </p:stCondLst>
                            <p:childTnLst>
                              <p:par>
                                <p:cTn id="92" presetID="10" presetClass="entr" presetSubtype="0" fill="hold" nodeType="after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250"/>
                                        <p:tgtEl>
                                          <p:spTgt spid="10"/>
                                        </p:tgtEl>
                                      </p:cBhvr>
                                    </p:animEffect>
                                  </p:childTnLst>
                                </p:cTn>
                              </p:par>
                            </p:childTnLst>
                          </p:cTn>
                        </p:par>
                        <p:par>
                          <p:cTn id="95" fill="hold">
                            <p:stCondLst>
                              <p:cond delay="6450"/>
                            </p:stCondLst>
                            <p:childTnLst>
                              <p:par>
                                <p:cTn id="96" presetID="10" presetClass="entr" presetSubtype="0" fill="hold" nodeType="after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250"/>
                                        <p:tgtEl>
                                          <p:spTgt spid="23"/>
                                        </p:tgtEl>
                                      </p:cBhvr>
                                    </p:animEffect>
                                  </p:childTnLst>
                                </p:cTn>
                              </p:par>
                            </p:childTnLst>
                          </p:cTn>
                        </p:par>
                        <p:par>
                          <p:cTn id="99" fill="hold">
                            <p:stCondLst>
                              <p:cond delay="6700"/>
                            </p:stCondLst>
                            <p:childTnLst>
                              <p:par>
                                <p:cTn id="100" presetID="10" presetClass="entr" presetSubtype="0" fill="hold" nodeType="afterEffect">
                                  <p:stCondLst>
                                    <p:cond delay="0"/>
                                  </p:stCondLst>
                                  <p:childTnLst>
                                    <p:set>
                                      <p:cBhvr>
                                        <p:cTn id="101" dur="1" fill="hold">
                                          <p:stCondLst>
                                            <p:cond delay="0"/>
                                          </p:stCondLst>
                                        </p:cTn>
                                        <p:tgtEl>
                                          <p:spTgt spid="1026"/>
                                        </p:tgtEl>
                                        <p:attrNameLst>
                                          <p:attrName>style.visibility</p:attrName>
                                        </p:attrNameLst>
                                      </p:cBhvr>
                                      <p:to>
                                        <p:strVal val="visible"/>
                                      </p:to>
                                    </p:set>
                                    <p:animEffect transition="in" filter="fade">
                                      <p:cBhvr>
                                        <p:cTn id="102" dur="250"/>
                                        <p:tgtEl>
                                          <p:spTgt spid="1026"/>
                                        </p:tgtEl>
                                      </p:cBhvr>
                                    </p:animEffect>
                                  </p:childTnLst>
                                </p:cTn>
                              </p:par>
                            </p:childTnLst>
                          </p:cTn>
                        </p:par>
                        <p:par>
                          <p:cTn id="103" fill="hold">
                            <p:stCondLst>
                              <p:cond delay="6950"/>
                            </p:stCondLst>
                            <p:childTnLst>
                              <p:par>
                                <p:cTn id="104" presetID="10" presetClass="entr" presetSubtype="0" fill="hold" nodeType="afterEffect">
                                  <p:stCondLst>
                                    <p:cond delay="0"/>
                                  </p:stCondLst>
                                  <p:childTnLst>
                                    <p:set>
                                      <p:cBhvr>
                                        <p:cTn id="105" dur="1" fill="hold">
                                          <p:stCondLst>
                                            <p:cond delay="0"/>
                                          </p:stCondLst>
                                        </p:cTn>
                                        <p:tgtEl>
                                          <p:spTgt spid="1028"/>
                                        </p:tgtEl>
                                        <p:attrNameLst>
                                          <p:attrName>style.visibility</p:attrName>
                                        </p:attrNameLst>
                                      </p:cBhvr>
                                      <p:to>
                                        <p:strVal val="visible"/>
                                      </p:to>
                                    </p:set>
                                    <p:animEffect transition="in" filter="fade">
                                      <p:cBhvr>
                                        <p:cTn id="106" dur="250"/>
                                        <p:tgtEl>
                                          <p:spTgt spid="1028"/>
                                        </p:tgtEl>
                                      </p:cBhvr>
                                    </p:animEffect>
                                  </p:childTnLst>
                                </p:cTn>
                              </p:par>
                            </p:childTnLst>
                          </p:cTn>
                        </p:par>
                        <p:par>
                          <p:cTn id="107" fill="hold">
                            <p:stCondLst>
                              <p:cond delay="7200"/>
                            </p:stCondLst>
                            <p:childTnLst>
                              <p:par>
                                <p:cTn id="108" presetID="10" presetClass="entr" presetSubtype="0" fill="hold" nodeType="afterEffect">
                                  <p:stCondLst>
                                    <p:cond delay="0"/>
                                  </p:stCondLst>
                                  <p:childTnLst>
                                    <p:set>
                                      <p:cBhvr>
                                        <p:cTn id="109" dur="1" fill="hold">
                                          <p:stCondLst>
                                            <p:cond delay="0"/>
                                          </p:stCondLst>
                                        </p:cTn>
                                        <p:tgtEl>
                                          <p:spTgt spid="1030"/>
                                        </p:tgtEl>
                                        <p:attrNameLst>
                                          <p:attrName>style.visibility</p:attrName>
                                        </p:attrNameLst>
                                      </p:cBhvr>
                                      <p:to>
                                        <p:strVal val="visible"/>
                                      </p:to>
                                    </p:set>
                                    <p:animEffect transition="in" filter="fade">
                                      <p:cBhvr>
                                        <p:cTn id="110" dur="250"/>
                                        <p:tgtEl>
                                          <p:spTgt spid="1030"/>
                                        </p:tgtEl>
                                      </p:cBhvr>
                                    </p:animEffect>
                                  </p:childTnLst>
                                </p:cTn>
                              </p:par>
                            </p:childTnLst>
                          </p:cTn>
                        </p:par>
                        <p:par>
                          <p:cTn id="111" fill="hold">
                            <p:stCondLst>
                              <p:cond delay="7450"/>
                            </p:stCondLst>
                            <p:childTnLst>
                              <p:par>
                                <p:cTn id="112" presetID="10" presetClass="entr" presetSubtype="0" fill="hold" nodeType="afterEffect">
                                  <p:stCondLst>
                                    <p:cond delay="0"/>
                                  </p:stCondLst>
                                  <p:childTnLst>
                                    <p:set>
                                      <p:cBhvr>
                                        <p:cTn id="113" dur="1" fill="hold">
                                          <p:stCondLst>
                                            <p:cond delay="0"/>
                                          </p:stCondLst>
                                        </p:cTn>
                                        <p:tgtEl>
                                          <p:spTgt spid="1032"/>
                                        </p:tgtEl>
                                        <p:attrNameLst>
                                          <p:attrName>style.visibility</p:attrName>
                                        </p:attrNameLst>
                                      </p:cBhvr>
                                      <p:to>
                                        <p:strVal val="visible"/>
                                      </p:to>
                                    </p:set>
                                    <p:animEffect transition="in" filter="fade">
                                      <p:cBhvr>
                                        <p:cTn id="114" dur="250"/>
                                        <p:tgtEl>
                                          <p:spTgt spid="1032"/>
                                        </p:tgtEl>
                                      </p:cBhvr>
                                    </p:animEffect>
                                  </p:childTnLst>
                                </p:cTn>
                              </p:par>
                            </p:childTnLst>
                          </p:cTn>
                        </p:par>
                        <p:par>
                          <p:cTn id="115" fill="hold">
                            <p:stCondLst>
                              <p:cond delay="7700"/>
                            </p:stCondLst>
                            <p:childTnLst>
                              <p:par>
                                <p:cTn id="116" presetID="10" presetClass="entr" presetSubtype="0" fill="hold" nodeType="afterEffect">
                                  <p:stCondLst>
                                    <p:cond delay="0"/>
                                  </p:stCondLst>
                                  <p:childTnLst>
                                    <p:set>
                                      <p:cBhvr>
                                        <p:cTn id="117" dur="1" fill="hold">
                                          <p:stCondLst>
                                            <p:cond delay="0"/>
                                          </p:stCondLst>
                                        </p:cTn>
                                        <p:tgtEl>
                                          <p:spTgt spid="1034"/>
                                        </p:tgtEl>
                                        <p:attrNameLst>
                                          <p:attrName>style.visibility</p:attrName>
                                        </p:attrNameLst>
                                      </p:cBhvr>
                                      <p:to>
                                        <p:strVal val="visible"/>
                                      </p:to>
                                    </p:set>
                                    <p:animEffect transition="in" filter="fade">
                                      <p:cBhvr>
                                        <p:cTn id="118" dur="250"/>
                                        <p:tgtEl>
                                          <p:spTgt spid="1034"/>
                                        </p:tgtEl>
                                      </p:cBhvr>
                                    </p:animEffect>
                                  </p:childTnLst>
                                </p:cTn>
                              </p:par>
                            </p:childTnLst>
                          </p:cTn>
                        </p:par>
                        <p:par>
                          <p:cTn id="119" fill="hold">
                            <p:stCondLst>
                              <p:cond delay="7950"/>
                            </p:stCondLst>
                            <p:childTnLst>
                              <p:par>
                                <p:cTn id="120" presetID="10" presetClass="entr" presetSubtype="0" fill="hold" nodeType="afterEffect">
                                  <p:stCondLst>
                                    <p:cond delay="0"/>
                                  </p:stCondLst>
                                  <p:childTnLst>
                                    <p:set>
                                      <p:cBhvr>
                                        <p:cTn id="121" dur="1" fill="hold">
                                          <p:stCondLst>
                                            <p:cond delay="0"/>
                                          </p:stCondLst>
                                        </p:cTn>
                                        <p:tgtEl>
                                          <p:spTgt spid="1036"/>
                                        </p:tgtEl>
                                        <p:attrNameLst>
                                          <p:attrName>style.visibility</p:attrName>
                                        </p:attrNameLst>
                                      </p:cBhvr>
                                      <p:to>
                                        <p:strVal val="visible"/>
                                      </p:to>
                                    </p:set>
                                    <p:animEffect transition="in" filter="fade">
                                      <p:cBhvr>
                                        <p:cTn id="122" dur="250"/>
                                        <p:tgtEl>
                                          <p:spTgt spid="1036"/>
                                        </p:tgtEl>
                                      </p:cBhvr>
                                    </p:animEffect>
                                  </p:childTnLst>
                                </p:cTn>
                              </p:par>
                            </p:childTnLst>
                          </p:cTn>
                        </p:par>
                        <p:par>
                          <p:cTn id="123" fill="hold">
                            <p:stCondLst>
                              <p:cond delay="8200"/>
                            </p:stCondLst>
                            <p:childTnLst>
                              <p:par>
                                <p:cTn id="124" presetID="10" presetClass="entr" presetSubtype="0" fill="hold" nodeType="afterEffect">
                                  <p:stCondLst>
                                    <p:cond delay="0"/>
                                  </p:stCondLst>
                                  <p:childTnLst>
                                    <p:set>
                                      <p:cBhvr>
                                        <p:cTn id="125" dur="1" fill="hold">
                                          <p:stCondLst>
                                            <p:cond delay="0"/>
                                          </p:stCondLst>
                                        </p:cTn>
                                        <p:tgtEl>
                                          <p:spTgt spid="1038"/>
                                        </p:tgtEl>
                                        <p:attrNameLst>
                                          <p:attrName>style.visibility</p:attrName>
                                        </p:attrNameLst>
                                      </p:cBhvr>
                                      <p:to>
                                        <p:strVal val="visible"/>
                                      </p:to>
                                    </p:set>
                                    <p:animEffect transition="in" filter="fade">
                                      <p:cBhvr>
                                        <p:cTn id="126" dur="250"/>
                                        <p:tgtEl>
                                          <p:spTgt spid="1038"/>
                                        </p:tgtEl>
                                      </p:cBhvr>
                                    </p:animEffect>
                                  </p:childTnLst>
                                </p:cTn>
                              </p:par>
                            </p:childTnLst>
                          </p:cTn>
                        </p:par>
                        <p:par>
                          <p:cTn id="127" fill="hold">
                            <p:stCondLst>
                              <p:cond delay="8450"/>
                            </p:stCondLst>
                            <p:childTnLst>
                              <p:par>
                                <p:cTn id="128" presetID="10" presetClass="entr" presetSubtype="0" fill="hold" nodeType="afterEffect">
                                  <p:stCondLst>
                                    <p:cond delay="0"/>
                                  </p:stCondLst>
                                  <p:childTnLst>
                                    <p:set>
                                      <p:cBhvr>
                                        <p:cTn id="129" dur="1" fill="hold">
                                          <p:stCondLst>
                                            <p:cond delay="0"/>
                                          </p:stCondLst>
                                        </p:cTn>
                                        <p:tgtEl>
                                          <p:spTgt spid="1040"/>
                                        </p:tgtEl>
                                        <p:attrNameLst>
                                          <p:attrName>style.visibility</p:attrName>
                                        </p:attrNameLst>
                                      </p:cBhvr>
                                      <p:to>
                                        <p:strVal val="visible"/>
                                      </p:to>
                                    </p:set>
                                    <p:animEffect transition="in" filter="fade">
                                      <p:cBhvr>
                                        <p:cTn id="130" dur="250"/>
                                        <p:tgtEl>
                                          <p:spTgt spid="1040"/>
                                        </p:tgtEl>
                                      </p:cBhvr>
                                    </p:animEffect>
                                  </p:childTnLst>
                                </p:cTn>
                              </p:par>
                            </p:childTnLst>
                          </p:cTn>
                        </p:par>
                        <p:par>
                          <p:cTn id="131" fill="hold">
                            <p:stCondLst>
                              <p:cond delay="8700"/>
                            </p:stCondLst>
                            <p:childTnLst>
                              <p:par>
                                <p:cTn id="132" presetID="10" presetClass="entr" presetSubtype="0" fill="hold" nodeType="afterEffect">
                                  <p:stCondLst>
                                    <p:cond delay="0"/>
                                  </p:stCondLst>
                                  <p:childTnLst>
                                    <p:set>
                                      <p:cBhvr>
                                        <p:cTn id="133" dur="1" fill="hold">
                                          <p:stCondLst>
                                            <p:cond delay="0"/>
                                          </p:stCondLst>
                                        </p:cTn>
                                        <p:tgtEl>
                                          <p:spTgt spid="1042"/>
                                        </p:tgtEl>
                                        <p:attrNameLst>
                                          <p:attrName>style.visibility</p:attrName>
                                        </p:attrNameLst>
                                      </p:cBhvr>
                                      <p:to>
                                        <p:strVal val="visible"/>
                                      </p:to>
                                    </p:set>
                                    <p:animEffect transition="in" filter="fade">
                                      <p:cBhvr>
                                        <p:cTn id="134" dur="250"/>
                                        <p:tgtEl>
                                          <p:spTgt spid="1042"/>
                                        </p:tgtEl>
                                      </p:cBhvr>
                                    </p:animEffect>
                                  </p:childTnLst>
                                </p:cTn>
                              </p:par>
                            </p:childTnLst>
                          </p:cTn>
                        </p:par>
                        <p:par>
                          <p:cTn id="135" fill="hold">
                            <p:stCondLst>
                              <p:cond delay="8950"/>
                            </p:stCondLst>
                            <p:childTnLst>
                              <p:par>
                                <p:cTn id="136" presetID="10" presetClass="entr" presetSubtype="0" fill="hold" nodeType="afterEffect">
                                  <p:stCondLst>
                                    <p:cond delay="0"/>
                                  </p:stCondLst>
                                  <p:childTnLst>
                                    <p:set>
                                      <p:cBhvr>
                                        <p:cTn id="137" dur="1" fill="hold">
                                          <p:stCondLst>
                                            <p:cond delay="0"/>
                                          </p:stCondLst>
                                        </p:cTn>
                                        <p:tgtEl>
                                          <p:spTgt spid="1044"/>
                                        </p:tgtEl>
                                        <p:attrNameLst>
                                          <p:attrName>style.visibility</p:attrName>
                                        </p:attrNameLst>
                                      </p:cBhvr>
                                      <p:to>
                                        <p:strVal val="visible"/>
                                      </p:to>
                                    </p:set>
                                    <p:animEffect transition="in" filter="fade">
                                      <p:cBhvr>
                                        <p:cTn id="138" dur="250"/>
                                        <p:tgtEl>
                                          <p:spTgt spid="1044"/>
                                        </p:tgtEl>
                                      </p:cBhvr>
                                    </p:animEffect>
                                  </p:childTnLst>
                                </p:cTn>
                              </p:par>
                            </p:childTnLst>
                          </p:cTn>
                        </p:par>
                        <p:par>
                          <p:cTn id="139" fill="hold">
                            <p:stCondLst>
                              <p:cond delay="9200"/>
                            </p:stCondLst>
                            <p:childTnLst>
                              <p:par>
                                <p:cTn id="140" presetID="10" presetClass="entr" presetSubtype="0" fill="hold" nodeType="afterEffect">
                                  <p:stCondLst>
                                    <p:cond delay="0"/>
                                  </p:stCondLst>
                                  <p:childTnLst>
                                    <p:set>
                                      <p:cBhvr>
                                        <p:cTn id="141" dur="1" fill="hold">
                                          <p:stCondLst>
                                            <p:cond delay="0"/>
                                          </p:stCondLst>
                                        </p:cTn>
                                        <p:tgtEl>
                                          <p:spTgt spid="1046"/>
                                        </p:tgtEl>
                                        <p:attrNameLst>
                                          <p:attrName>style.visibility</p:attrName>
                                        </p:attrNameLst>
                                      </p:cBhvr>
                                      <p:to>
                                        <p:strVal val="visible"/>
                                      </p:to>
                                    </p:set>
                                    <p:animEffect transition="in" filter="fade">
                                      <p:cBhvr>
                                        <p:cTn id="142" dur="250"/>
                                        <p:tgtEl>
                                          <p:spTgt spid="1046"/>
                                        </p:tgtEl>
                                      </p:cBhvr>
                                    </p:animEffect>
                                  </p:childTnLst>
                                </p:cTn>
                              </p:par>
                            </p:childTnLst>
                          </p:cTn>
                        </p:par>
                        <p:par>
                          <p:cTn id="143" fill="hold">
                            <p:stCondLst>
                              <p:cond delay="9450"/>
                            </p:stCondLst>
                            <p:childTnLst>
                              <p:par>
                                <p:cTn id="144" presetID="10" presetClass="entr" presetSubtype="0" fill="hold" nodeType="afterEffect">
                                  <p:stCondLst>
                                    <p:cond delay="0"/>
                                  </p:stCondLst>
                                  <p:childTnLst>
                                    <p:set>
                                      <p:cBhvr>
                                        <p:cTn id="145" dur="1" fill="hold">
                                          <p:stCondLst>
                                            <p:cond delay="0"/>
                                          </p:stCondLst>
                                        </p:cTn>
                                        <p:tgtEl>
                                          <p:spTgt spid="1048"/>
                                        </p:tgtEl>
                                        <p:attrNameLst>
                                          <p:attrName>style.visibility</p:attrName>
                                        </p:attrNameLst>
                                      </p:cBhvr>
                                      <p:to>
                                        <p:strVal val="visible"/>
                                      </p:to>
                                    </p:set>
                                    <p:animEffect transition="in" filter="fade">
                                      <p:cBhvr>
                                        <p:cTn id="146" dur="250"/>
                                        <p:tgtEl>
                                          <p:spTgt spid="1048"/>
                                        </p:tgtEl>
                                      </p:cBhvr>
                                    </p:animEffect>
                                  </p:childTnLst>
                                </p:cTn>
                              </p:par>
                            </p:childTnLst>
                          </p:cTn>
                        </p:par>
                        <p:par>
                          <p:cTn id="147" fill="hold">
                            <p:stCondLst>
                              <p:cond delay="9700"/>
                            </p:stCondLst>
                            <p:childTnLst>
                              <p:par>
                                <p:cTn id="148" presetID="10" presetClass="entr" presetSubtype="0" fill="hold" nodeType="afterEffect">
                                  <p:stCondLst>
                                    <p:cond delay="0"/>
                                  </p:stCondLst>
                                  <p:childTnLst>
                                    <p:set>
                                      <p:cBhvr>
                                        <p:cTn id="149" dur="1" fill="hold">
                                          <p:stCondLst>
                                            <p:cond delay="0"/>
                                          </p:stCondLst>
                                        </p:cTn>
                                        <p:tgtEl>
                                          <p:spTgt spid="1050"/>
                                        </p:tgtEl>
                                        <p:attrNameLst>
                                          <p:attrName>style.visibility</p:attrName>
                                        </p:attrNameLst>
                                      </p:cBhvr>
                                      <p:to>
                                        <p:strVal val="visible"/>
                                      </p:to>
                                    </p:set>
                                    <p:animEffect transition="in" filter="fade">
                                      <p:cBhvr>
                                        <p:cTn id="150" dur="250"/>
                                        <p:tgtEl>
                                          <p:spTgt spid="1050"/>
                                        </p:tgtEl>
                                      </p:cBhvr>
                                    </p:animEffect>
                                  </p:childTnLst>
                                </p:cTn>
                              </p:par>
                            </p:childTnLst>
                          </p:cTn>
                        </p:par>
                        <p:par>
                          <p:cTn id="151" fill="hold">
                            <p:stCondLst>
                              <p:cond delay="9950"/>
                            </p:stCondLst>
                            <p:childTnLst>
                              <p:par>
                                <p:cTn id="152" presetID="10" presetClass="entr" presetSubtype="0" fill="hold" nodeType="afterEffect">
                                  <p:stCondLst>
                                    <p:cond delay="0"/>
                                  </p:stCondLst>
                                  <p:childTnLst>
                                    <p:set>
                                      <p:cBhvr>
                                        <p:cTn id="153" dur="1" fill="hold">
                                          <p:stCondLst>
                                            <p:cond delay="0"/>
                                          </p:stCondLst>
                                        </p:cTn>
                                        <p:tgtEl>
                                          <p:spTgt spid="1052"/>
                                        </p:tgtEl>
                                        <p:attrNameLst>
                                          <p:attrName>style.visibility</p:attrName>
                                        </p:attrNameLst>
                                      </p:cBhvr>
                                      <p:to>
                                        <p:strVal val="visible"/>
                                      </p:to>
                                    </p:set>
                                    <p:animEffect transition="in" filter="fade">
                                      <p:cBhvr>
                                        <p:cTn id="154" dur="250"/>
                                        <p:tgtEl>
                                          <p:spTgt spid="1052"/>
                                        </p:tgtEl>
                                      </p:cBhvr>
                                    </p:animEffect>
                                  </p:childTnLst>
                                </p:cTn>
                              </p:par>
                            </p:childTnLst>
                          </p:cTn>
                        </p:par>
                        <p:par>
                          <p:cTn id="155" fill="hold">
                            <p:stCondLst>
                              <p:cond delay="10200"/>
                            </p:stCondLst>
                            <p:childTnLst>
                              <p:par>
                                <p:cTn id="156" presetID="10" presetClass="entr" presetSubtype="0" fill="hold" nodeType="afterEffect">
                                  <p:stCondLst>
                                    <p:cond delay="0"/>
                                  </p:stCondLst>
                                  <p:childTnLst>
                                    <p:set>
                                      <p:cBhvr>
                                        <p:cTn id="157" dur="1" fill="hold">
                                          <p:stCondLst>
                                            <p:cond delay="0"/>
                                          </p:stCondLst>
                                        </p:cTn>
                                        <p:tgtEl>
                                          <p:spTgt spid="1056"/>
                                        </p:tgtEl>
                                        <p:attrNameLst>
                                          <p:attrName>style.visibility</p:attrName>
                                        </p:attrNameLst>
                                      </p:cBhvr>
                                      <p:to>
                                        <p:strVal val="visible"/>
                                      </p:to>
                                    </p:set>
                                    <p:animEffect transition="in" filter="fade">
                                      <p:cBhvr>
                                        <p:cTn id="158" dur="250"/>
                                        <p:tgtEl>
                                          <p:spTgt spid="1056"/>
                                        </p:tgtEl>
                                      </p:cBhvr>
                                    </p:animEffect>
                                  </p:childTnLst>
                                </p:cTn>
                              </p:par>
                            </p:childTnLst>
                          </p:cTn>
                        </p:par>
                        <p:par>
                          <p:cTn id="159" fill="hold">
                            <p:stCondLst>
                              <p:cond delay="10450"/>
                            </p:stCondLst>
                            <p:childTnLst>
                              <p:par>
                                <p:cTn id="160" presetID="10" presetClass="entr" presetSubtype="0" fill="hold" nodeType="afterEffect">
                                  <p:stCondLst>
                                    <p:cond delay="0"/>
                                  </p:stCondLst>
                                  <p:childTnLst>
                                    <p:set>
                                      <p:cBhvr>
                                        <p:cTn id="161" dur="1" fill="hold">
                                          <p:stCondLst>
                                            <p:cond delay="0"/>
                                          </p:stCondLst>
                                        </p:cTn>
                                        <p:tgtEl>
                                          <p:spTgt spid="1058"/>
                                        </p:tgtEl>
                                        <p:attrNameLst>
                                          <p:attrName>style.visibility</p:attrName>
                                        </p:attrNameLst>
                                      </p:cBhvr>
                                      <p:to>
                                        <p:strVal val="visible"/>
                                      </p:to>
                                    </p:set>
                                    <p:animEffect transition="in" filter="fade">
                                      <p:cBhvr>
                                        <p:cTn id="162" dur="250"/>
                                        <p:tgtEl>
                                          <p:spTgt spid="1058"/>
                                        </p:tgtEl>
                                      </p:cBhvr>
                                    </p:animEffect>
                                  </p:childTnLst>
                                </p:cTn>
                              </p:par>
                            </p:childTnLst>
                          </p:cTn>
                        </p:par>
                        <p:par>
                          <p:cTn id="163" fill="hold">
                            <p:stCondLst>
                              <p:cond delay="10700"/>
                            </p:stCondLst>
                            <p:childTnLst>
                              <p:par>
                                <p:cTn id="164" presetID="10" presetClass="entr" presetSubtype="0" fill="hold" nodeType="afterEffect">
                                  <p:stCondLst>
                                    <p:cond delay="0"/>
                                  </p:stCondLst>
                                  <p:childTnLst>
                                    <p:set>
                                      <p:cBhvr>
                                        <p:cTn id="165" dur="1" fill="hold">
                                          <p:stCondLst>
                                            <p:cond delay="0"/>
                                          </p:stCondLst>
                                        </p:cTn>
                                        <p:tgtEl>
                                          <p:spTgt spid="1060"/>
                                        </p:tgtEl>
                                        <p:attrNameLst>
                                          <p:attrName>style.visibility</p:attrName>
                                        </p:attrNameLst>
                                      </p:cBhvr>
                                      <p:to>
                                        <p:strVal val="visible"/>
                                      </p:to>
                                    </p:set>
                                    <p:animEffect transition="in" filter="fade">
                                      <p:cBhvr>
                                        <p:cTn id="166" dur="250"/>
                                        <p:tgtEl>
                                          <p:spTgt spid="1060"/>
                                        </p:tgtEl>
                                      </p:cBhvr>
                                    </p:animEffect>
                                  </p:childTnLst>
                                </p:cTn>
                              </p:par>
                            </p:childTnLst>
                          </p:cTn>
                        </p:par>
                        <p:par>
                          <p:cTn id="167" fill="hold">
                            <p:stCondLst>
                              <p:cond delay="10950"/>
                            </p:stCondLst>
                            <p:childTnLst>
                              <p:par>
                                <p:cTn id="168" presetID="10" presetClass="entr" presetSubtype="0" fill="hold" nodeType="afterEffect">
                                  <p:stCondLst>
                                    <p:cond delay="0"/>
                                  </p:stCondLst>
                                  <p:childTnLst>
                                    <p:set>
                                      <p:cBhvr>
                                        <p:cTn id="169" dur="1" fill="hold">
                                          <p:stCondLst>
                                            <p:cond delay="0"/>
                                          </p:stCondLst>
                                        </p:cTn>
                                        <p:tgtEl>
                                          <p:spTgt spid="1062"/>
                                        </p:tgtEl>
                                        <p:attrNameLst>
                                          <p:attrName>style.visibility</p:attrName>
                                        </p:attrNameLst>
                                      </p:cBhvr>
                                      <p:to>
                                        <p:strVal val="visible"/>
                                      </p:to>
                                    </p:set>
                                    <p:animEffect transition="in" filter="fade">
                                      <p:cBhvr>
                                        <p:cTn id="170" dur="250"/>
                                        <p:tgtEl>
                                          <p:spTgt spid="1062"/>
                                        </p:tgtEl>
                                      </p:cBhvr>
                                    </p:animEffect>
                                  </p:childTnLst>
                                </p:cTn>
                              </p:par>
                            </p:childTnLst>
                          </p:cTn>
                        </p:par>
                        <p:par>
                          <p:cTn id="171" fill="hold">
                            <p:stCondLst>
                              <p:cond delay="11200"/>
                            </p:stCondLst>
                            <p:childTnLst>
                              <p:par>
                                <p:cTn id="172" presetID="10" presetClass="entr" presetSubtype="0" fill="hold" nodeType="afterEffect">
                                  <p:stCondLst>
                                    <p:cond delay="0"/>
                                  </p:stCondLst>
                                  <p:childTnLst>
                                    <p:set>
                                      <p:cBhvr>
                                        <p:cTn id="173" dur="1" fill="hold">
                                          <p:stCondLst>
                                            <p:cond delay="0"/>
                                          </p:stCondLst>
                                        </p:cTn>
                                        <p:tgtEl>
                                          <p:spTgt spid="1064"/>
                                        </p:tgtEl>
                                        <p:attrNameLst>
                                          <p:attrName>style.visibility</p:attrName>
                                        </p:attrNameLst>
                                      </p:cBhvr>
                                      <p:to>
                                        <p:strVal val="visible"/>
                                      </p:to>
                                    </p:set>
                                    <p:animEffect transition="in" filter="fade">
                                      <p:cBhvr>
                                        <p:cTn id="174" dur="250"/>
                                        <p:tgtEl>
                                          <p:spTgt spid="1064"/>
                                        </p:tgtEl>
                                      </p:cBhvr>
                                    </p:animEffect>
                                  </p:childTnLst>
                                </p:cTn>
                              </p:par>
                            </p:childTnLst>
                          </p:cTn>
                        </p:par>
                        <p:par>
                          <p:cTn id="175" fill="hold">
                            <p:stCondLst>
                              <p:cond delay="11450"/>
                            </p:stCondLst>
                            <p:childTnLst>
                              <p:par>
                                <p:cTn id="176" presetID="10" presetClass="entr" presetSubtype="0" fill="hold" nodeType="after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250"/>
                                        <p:tgtEl>
                                          <p:spTgt spid="19"/>
                                        </p:tgtEl>
                                      </p:cBhvr>
                                    </p:animEffect>
                                  </p:childTnLst>
                                </p:cTn>
                              </p:par>
                            </p:childTnLst>
                          </p:cTn>
                        </p:par>
                        <p:par>
                          <p:cTn id="179" fill="hold">
                            <p:stCondLst>
                              <p:cond delay="11700"/>
                            </p:stCondLst>
                            <p:childTnLst>
                              <p:par>
                                <p:cTn id="180" presetID="10" presetClass="entr" presetSubtype="0" fill="hold" nodeType="afterEffect">
                                  <p:stCondLst>
                                    <p:cond delay="0"/>
                                  </p:stCondLst>
                                  <p:childTnLst>
                                    <p:set>
                                      <p:cBhvr>
                                        <p:cTn id="181" dur="1" fill="hold">
                                          <p:stCondLst>
                                            <p:cond delay="0"/>
                                          </p:stCondLst>
                                        </p:cTn>
                                        <p:tgtEl>
                                          <p:spTgt spid="25"/>
                                        </p:tgtEl>
                                        <p:attrNameLst>
                                          <p:attrName>style.visibility</p:attrName>
                                        </p:attrNameLst>
                                      </p:cBhvr>
                                      <p:to>
                                        <p:strVal val="visible"/>
                                      </p:to>
                                    </p:set>
                                    <p:animEffect transition="in" filter="fade">
                                      <p:cBhvr>
                                        <p:cTn id="182"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B993CF0F-C2F5-6B8A-BB43-F81965971A71}"/>
              </a:ext>
            </a:extLst>
          </p:cNvPr>
          <p:cNvSpPr>
            <a:spLocks noGrp="1"/>
          </p:cNvSpPr>
          <p:nvPr>
            <p:ph type="title"/>
          </p:nvPr>
        </p:nvSpPr>
        <p:spPr>
          <a:xfrm>
            <a:off x="951517" y="2505670"/>
            <a:ext cx="3357658" cy="1846659"/>
          </a:xfrm>
        </p:spPr>
        <p:txBody>
          <a:bodyPr/>
          <a:lstStyle/>
          <a:p>
            <a:r>
              <a:rPr lang="en-US" dirty="0">
                <a:latin typeface="+mn-lt"/>
              </a:rPr>
              <a:t>And then there’s getting </a:t>
            </a:r>
            <a:br>
              <a:rPr lang="en-US" dirty="0">
                <a:latin typeface="+mn-lt"/>
              </a:rPr>
            </a:br>
            <a:r>
              <a:rPr lang="en-US" dirty="0">
                <a:latin typeface="+mn-lt"/>
              </a:rPr>
              <a:t>started…</a:t>
            </a:r>
          </a:p>
        </p:txBody>
      </p:sp>
      <p:sp>
        <p:nvSpPr>
          <p:cNvPr id="14" name="Text Placeholder 22">
            <a:extLst>
              <a:ext uri="{FF2B5EF4-FFF2-40B4-BE49-F238E27FC236}">
                <a16:creationId xmlns:a16="http://schemas.microsoft.com/office/drawing/2014/main" id="{B2E8B093-630A-224E-A25C-4F7AF428877D}"/>
              </a:ext>
            </a:extLst>
          </p:cNvPr>
          <p:cNvSpPr txBox="1">
            <a:spLocks/>
          </p:cNvSpPr>
          <p:nvPr/>
        </p:nvSpPr>
        <p:spPr>
          <a:xfrm>
            <a:off x="4625789" y="826718"/>
            <a:ext cx="7449670" cy="5680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600" dirty="0"/>
              <a:t>Acquire all the dev tools</a:t>
            </a:r>
          </a:p>
          <a:p>
            <a:pPr marL="914400" lvl="1" indent="-457200"/>
            <a:r>
              <a:rPr lang="en-US" sz="1600" dirty="0"/>
              <a:t>IDE/editor</a:t>
            </a:r>
          </a:p>
          <a:p>
            <a:pPr marL="914400" lvl="1" indent="-457200"/>
            <a:r>
              <a:rPr lang="en-US" sz="1600" dirty="0"/>
              <a:t>Language SDKs + runtimes</a:t>
            </a:r>
          </a:p>
          <a:p>
            <a:pPr marL="914400" lvl="1" indent="-457200"/>
            <a:r>
              <a:rPr lang="en-US" sz="1600" dirty="0"/>
              <a:t>Container system + emulators</a:t>
            </a:r>
          </a:p>
          <a:p>
            <a:pPr marL="457200" indent="-457200">
              <a:buFont typeface="+mj-lt"/>
              <a:buAutoNum type="arabicPeriod"/>
            </a:pPr>
            <a:r>
              <a:rPr lang="en-US" sz="1600" dirty="0"/>
              <a:t>Get all the pieces working individually</a:t>
            </a:r>
          </a:p>
          <a:p>
            <a:pPr marL="914400" lvl="1" indent="-457200"/>
            <a:r>
              <a:rPr lang="en-US" sz="1600" dirty="0"/>
              <a:t>Or… deploy to a staging environment</a:t>
            </a:r>
          </a:p>
          <a:p>
            <a:pPr marL="914400" lvl="1" indent="-457200"/>
            <a:r>
              <a:rPr lang="en-US" sz="1600" dirty="0"/>
              <a:t>Don’t forget to authenticate! Somehow!</a:t>
            </a:r>
          </a:p>
          <a:p>
            <a:pPr marL="914400" lvl="1" indent="-457200"/>
            <a:r>
              <a:rPr lang="en-US" sz="1600" dirty="0"/>
              <a:t>Ever heard of mock data? You have now!</a:t>
            </a:r>
          </a:p>
          <a:p>
            <a:pPr marL="914400" lvl="1" indent="-457200"/>
            <a:r>
              <a:rPr lang="en-US" sz="1600" dirty="0"/>
              <a:t>Don’t forget the one random specific thing your company requires!</a:t>
            </a:r>
          </a:p>
          <a:p>
            <a:pPr marL="457200" indent="-457200">
              <a:buFont typeface="+mj-lt"/>
              <a:buAutoNum type="arabicPeriod"/>
            </a:pPr>
            <a:r>
              <a:rPr lang="en-US" sz="1600" dirty="0"/>
              <a:t>Connect them all? Maybe?</a:t>
            </a:r>
          </a:p>
          <a:p>
            <a:pPr marL="914400" lvl="1" indent="-457200"/>
            <a:r>
              <a:rPr lang="en-US" sz="1600" dirty="0"/>
              <a:t>Or just test them individually and hope it works in prod</a:t>
            </a:r>
          </a:p>
          <a:p>
            <a:pPr marL="914400" lvl="1" indent="-457200"/>
            <a:r>
              <a:rPr lang="en-US" sz="1600" dirty="0"/>
              <a:t>If you’re lucky someone wrote a script</a:t>
            </a:r>
          </a:p>
          <a:p>
            <a:pPr marL="457200" indent="-457200">
              <a:buFont typeface="+mj-lt"/>
              <a:buAutoNum type="arabicPeriod"/>
            </a:pPr>
            <a:r>
              <a:rPr lang="en-US" sz="1600" dirty="0"/>
              <a:t>Write code…</a:t>
            </a:r>
          </a:p>
          <a:p>
            <a:pPr marL="914400" lvl="1" indent="-457200"/>
            <a:r>
              <a:rPr lang="en-US" sz="1600" dirty="0"/>
              <a:t>…and hope you’re setting the right things</a:t>
            </a:r>
          </a:p>
          <a:p>
            <a:pPr marL="914400" lvl="1" indent="-457200"/>
            <a:r>
              <a:rPr lang="en-US" sz="1600" dirty="0"/>
              <a:t>Learn quirks of the individual services</a:t>
            </a:r>
          </a:p>
          <a:p>
            <a:pPr marL="914400" lvl="1" indent="-457200"/>
            <a:r>
              <a:rPr lang="en-US" sz="1600" dirty="0"/>
              <a:t>Do not touch anything or it all breaks instantly</a:t>
            </a:r>
          </a:p>
        </p:txBody>
      </p:sp>
    </p:spTree>
    <p:extLst>
      <p:ext uri="{BB962C8B-B14F-4D97-AF65-F5344CB8AC3E}">
        <p14:creationId xmlns:p14="http://schemas.microsoft.com/office/powerpoint/2010/main" val="145028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500"/>
                                        <p:tgtEl>
                                          <p:spTgt spid="1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500"/>
                                        <p:tgtEl>
                                          <p:spTgt spid="1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500"/>
                                        <p:tgtEl>
                                          <p:spTgt spid="1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Effect transition="in" filter="fade">
                                      <p:cBhvr>
                                        <p:cTn id="27" dur="500"/>
                                        <p:tgtEl>
                                          <p:spTgt spid="1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xEl>
                                              <p:pRg st="7" end="7"/>
                                            </p:txEl>
                                          </p:spTgt>
                                        </p:tgtEl>
                                        <p:attrNameLst>
                                          <p:attrName>style.visibility</p:attrName>
                                        </p:attrNameLst>
                                      </p:cBhvr>
                                      <p:to>
                                        <p:strVal val="visible"/>
                                      </p:to>
                                    </p:set>
                                    <p:animEffect transition="in" filter="fade">
                                      <p:cBhvr>
                                        <p:cTn id="30" dur="500"/>
                                        <p:tgtEl>
                                          <p:spTgt spid="1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animEffect transition="in" filter="fade">
                                      <p:cBhvr>
                                        <p:cTn id="33" dur="500"/>
                                        <p:tgtEl>
                                          <p:spTgt spid="14">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xEl>
                                              <p:pRg st="9" end="9"/>
                                            </p:txEl>
                                          </p:spTgt>
                                        </p:tgtEl>
                                        <p:attrNameLst>
                                          <p:attrName>style.visibility</p:attrName>
                                        </p:attrNameLst>
                                      </p:cBhvr>
                                      <p:to>
                                        <p:strVal val="visible"/>
                                      </p:to>
                                    </p:set>
                                    <p:animEffect transition="in" filter="fade">
                                      <p:cBhvr>
                                        <p:cTn id="38" dur="500"/>
                                        <p:tgtEl>
                                          <p:spTgt spid="14">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xEl>
                                              <p:pRg st="10" end="10"/>
                                            </p:txEl>
                                          </p:spTgt>
                                        </p:tgtEl>
                                        <p:attrNameLst>
                                          <p:attrName>style.visibility</p:attrName>
                                        </p:attrNameLst>
                                      </p:cBhvr>
                                      <p:to>
                                        <p:strVal val="visible"/>
                                      </p:to>
                                    </p:set>
                                    <p:animEffect transition="in" filter="fade">
                                      <p:cBhvr>
                                        <p:cTn id="41" dur="500"/>
                                        <p:tgtEl>
                                          <p:spTgt spid="14">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xEl>
                                              <p:pRg st="11" end="11"/>
                                            </p:txEl>
                                          </p:spTgt>
                                        </p:tgtEl>
                                        <p:attrNameLst>
                                          <p:attrName>style.visibility</p:attrName>
                                        </p:attrNameLst>
                                      </p:cBhvr>
                                      <p:to>
                                        <p:strVal val="visible"/>
                                      </p:to>
                                    </p:set>
                                    <p:animEffect transition="in" filter="fade">
                                      <p:cBhvr>
                                        <p:cTn id="44" dur="500"/>
                                        <p:tgtEl>
                                          <p:spTgt spid="1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txEl>
                                              <p:pRg st="12" end="12"/>
                                            </p:txEl>
                                          </p:spTgt>
                                        </p:tgtEl>
                                        <p:attrNameLst>
                                          <p:attrName>style.visibility</p:attrName>
                                        </p:attrNameLst>
                                      </p:cBhvr>
                                      <p:to>
                                        <p:strVal val="visible"/>
                                      </p:to>
                                    </p:set>
                                    <p:animEffect transition="in" filter="fade">
                                      <p:cBhvr>
                                        <p:cTn id="49" dur="500"/>
                                        <p:tgtEl>
                                          <p:spTgt spid="1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xEl>
                                              <p:pRg st="13" end="13"/>
                                            </p:txEl>
                                          </p:spTgt>
                                        </p:tgtEl>
                                        <p:attrNameLst>
                                          <p:attrName>style.visibility</p:attrName>
                                        </p:attrNameLst>
                                      </p:cBhvr>
                                      <p:to>
                                        <p:strVal val="visible"/>
                                      </p:to>
                                    </p:set>
                                    <p:animEffect transition="in" filter="fade">
                                      <p:cBhvr>
                                        <p:cTn id="52" dur="500"/>
                                        <p:tgtEl>
                                          <p:spTgt spid="1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xEl>
                                              <p:pRg st="14" end="14"/>
                                            </p:txEl>
                                          </p:spTgt>
                                        </p:tgtEl>
                                        <p:attrNameLst>
                                          <p:attrName>style.visibility</p:attrName>
                                        </p:attrNameLst>
                                      </p:cBhvr>
                                      <p:to>
                                        <p:strVal val="visible"/>
                                      </p:to>
                                    </p:set>
                                    <p:animEffect transition="in" filter="fade">
                                      <p:cBhvr>
                                        <p:cTn id="55" dur="500"/>
                                        <p:tgtEl>
                                          <p:spTgt spid="1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15" end="15"/>
                                            </p:txEl>
                                          </p:spTgt>
                                        </p:tgtEl>
                                        <p:attrNameLst>
                                          <p:attrName>style.visibility</p:attrName>
                                        </p:attrNameLst>
                                      </p:cBhvr>
                                      <p:to>
                                        <p:strVal val="visible"/>
                                      </p:to>
                                    </p:set>
                                    <p:animEffect transition="in" filter="fade">
                                      <p:cBhvr>
                                        <p:cTn id="58" dur="5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2.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{88E91AB0-EEE9-46E2-8B8A-748BA790B5DA}tf89338750_win32</Template>
  <TotalTime>206</TotalTime>
  <Words>1030</Words>
  <Application>Microsoft Office PowerPoint</Application>
  <PresentationFormat>Widescreen</PresentationFormat>
  <Paragraphs>193</Paragraphs>
  <Slides>29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Open Sans</vt:lpstr>
      <vt:lpstr>Open Sans Semibold</vt:lpstr>
      <vt:lpstr>Open Sans Semibold</vt:lpstr>
      <vt:lpstr>Raleway</vt:lpstr>
      <vt:lpstr>Segoe UI</vt:lpstr>
      <vt:lpstr>Univers</vt:lpstr>
      <vt:lpstr>GradientVTI</vt:lpstr>
      <vt:lpstr>.NET Aspire</vt:lpstr>
      <vt:lpstr>PowerPoint Presentation</vt:lpstr>
      <vt:lpstr>PowerPoint Presentation</vt:lpstr>
      <vt:lpstr>What do you need to build a solution?</vt:lpstr>
      <vt:lpstr>What do you care about when building an app?</vt:lpstr>
      <vt:lpstr>PowerPoint Presentation</vt:lpstr>
      <vt:lpstr>But most solutions can get complex</vt:lpstr>
      <vt:lpstr>PowerPoint Presentation</vt:lpstr>
      <vt:lpstr>And then there’s getting  started…</vt:lpstr>
      <vt:lpstr>So how can we be more productive?</vt:lpstr>
      <vt:lpstr>PowerPoint Presentation</vt:lpstr>
      <vt:lpstr>PowerPoint Presentation</vt:lpstr>
      <vt:lpstr>Aspire Getting Started</vt:lpstr>
      <vt:lpstr>What makes aspire worth it?</vt:lpstr>
      <vt:lpstr>orchestration</vt:lpstr>
      <vt:lpstr>Doing the wiring for you</vt:lpstr>
      <vt:lpstr>.net aspire integrations</vt:lpstr>
      <vt:lpstr>dashboard</vt:lpstr>
      <vt:lpstr>ADDING ASPIRE TO YOUR SOLUTION</vt:lpstr>
      <vt:lpstr>But what happens when I need to  Deploy?</vt:lpstr>
      <vt:lpstr>Flexible Deployment with .NET Aspire</vt:lpstr>
      <vt:lpstr>Run your containers your way</vt:lpstr>
      <vt:lpstr>Run your containers your way</vt:lpstr>
      <vt:lpstr>Aspire to the cloud</vt:lpstr>
      <vt:lpstr>What else can  aspire do?</vt:lpstr>
      <vt:lpstr>PowerPoint Presentation</vt:lpstr>
      <vt:lpstr>Community built integrations</vt:lpstr>
      <vt:lpstr>Aspire Going above and beyond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Isaac Levin</dc:creator>
  <cp:lastModifiedBy>Isaac Levin</cp:lastModifiedBy>
  <cp:revision>23</cp:revision>
  <dcterms:created xsi:type="dcterms:W3CDTF">2024-11-07T23:29:40Z</dcterms:created>
  <dcterms:modified xsi:type="dcterms:W3CDTF">2024-11-15T08:16:11Z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